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handoutMasterIdLst>
    <p:handoutMasterId r:id="rId14"/>
  </p:handoutMasterIdLst>
  <p:sldIdLst>
    <p:sldId id="256" r:id="rId3"/>
    <p:sldId id="261" r:id="rId4"/>
    <p:sldId id="293" r:id="rId5"/>
    <p:sldId id="298" r:id="rId6"/>
    <p:sldId id="260" r:id="rId7"/>
    <p:sldId id="294" r:id="rId8"/>
    <p:sldId id="295" r:id="rId9"/>
    <p:sldId id="296" r:id="rId10"/>
    <p:sldId id="297" r:id="rId11"/>
    <p:sldId id="259"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A76"/>
    <a:srgbClr val="FF0066"/>
    <a:srgbClr val="ECDCA8"/>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8869" autoAdjust="0"/>
  </p:normalViewPr>
  <p:slideViewPr>
    <p:cSldViewPr snapToGrid="0" snapToObjects="1">
      <p:cViewPr varScale="1">
        <p:scale>
          <a:sx n="79" d="100"/>
          <a:sy n="79" d="100"/>
        </p:scale>
        <p:origin x="15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00FCDBC-E7EC-459C-81D4-8AFDF007CCCF}" type="datetimeFigureOut">
              <a:rPr lang="en-US" smtClean="0"/>
              <a:t>5/19/2017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077963D-DDD6-4943-96BD-CD790C8D2FA0}" type="slidenum">
              <a:rPr lang="en-US" smtClean="0"/>
              <a:t>‹#›</a:t>
            </a:fld>
            <a:endParaRPr lang="en-US"/>
          </a:p>
        </p:txBody>
      </p:sp>
    </p:spTree>
    <p:extLst>
      <p:ext uri="{BB962C8B-B14F-4D97-AF65-F5344CB8AC3E}">
        <p14:creationId xmlns:p14="http://schemas.microsoft.com/office/powerpoint/2010/main" val="280629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1F87D90-B5DB-4023-87DA-8C3F8935D51A}" type="datetimeFigureOut">
              <a:rPr lang="en-GB" smtClean="0"/>
              <a:t>19/05/2017</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766CCBF-9E13-444E-BB1E-7D19E0590D09}" type="slidenum">
              <a:rPr lang="en-GB" smtClean="0"/>
              <a:t>‹#›</a:t>
            </a:fld>
            <a:endParaRPr lang="en-GB"/>
          </a:p>
        </p:txBody>
      </p:sp>
    </p:spTree>
    <p:extLst>
      <p:ext uri="{BB962C8B-B14F-4D97-AF65-F5344CB8AC3E}">
        <p14:creationId xmlns:p14="http://schemas.microsoft.com/office/powerpoint/2010/main" val="388432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EEG</a:t>
            </a:r>
            <a:endParaRPr lang="en-US" dirty="0"/>
          </a:p>
        </p:txBody>
      </p:sp>
      <p:sp>
        <p:nvSpPr>
          <p:cNvPr id="4" name="Slide Number Placeholder 3"/>
          <p:cNvSpPr>
            <a:spLocks noGrp="1"/>
          </p:cNvSpPr>
          <p:nvPr>
            <p:ph type="sldNum" sz="quarter" idx="10"/>
          </p:nvPr>
        </p:nvSpPr>
        <p:spPr/>
        <p:txBody>
          <a:bodyPr/>
          <a:lstStyle/>
          <a:p>
            <a:fld id="{E766CCBF-9E13-444E-BB1E-7D19E0590D09}" type="slidenum">
              <a:rPr lang="en-GB" smtClean="0"/>
              <a:t>1</a:t>
            </a:fld>
            <a:endParaRPr lang="en-GB" dirty="0"/>
          </a:p>
        </p:txBody>
      </p:sp>
    </p:spTree>
    <p:extLst>
      <p:ext uri="{BB962C8B-B14F-4D97-AF65-F5344CB8AC3E}">
        <p14:creationId xmlns:p14="http://schemas.microsoft.com/office/powerpoint/2010/main" val="75513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Figure of</a:t>
            </a:r>
            <a:r>
              <a:rPr lang="en-GB" baseline="0" dirty="0" smtClean="0"/>
              <a:t> 500.000 comes from Children in Alternative Care, Eurochild 2010.</a:t>
            </a:r>
          </a:p>
          <a:p>
            <a:endParaRPr lang="en-GB" baseline="0" dirty="0" smtClean="0"/>
          </a:p>
          <a:p>
            <a:r>
              <a:rPr lang="en-GB" baseline="0" dirty="0" smtClean="0"/>
              <a:t>SIZE!!! </a:t>
            </a:r>
            <a:endParaRPr lang="en-GB" dirty="0"/>
          </a:p>
        </p:txBody>
      </p:sp>
      <p:sp>
        <p:nvSpPr>
          <p:cNvPr id="4" name="Slide Number Placeholder 3"/>
          <p:cNvSpPr>
            <a:spLocks noGrp="1"/>
          </p:cNvSpPr>
          <p:nvPr>
            <p:ph type="sldNum" sz="quarter" idx="10"/>
          </p:nvPr>
        </p:nvSpPr>
        <p:spPr/>
        <p:txBody>
          <a:bodyPr/>
          <a:lstStyle/>
          <a:p>
            <a:fld id="{E766CCBF-9E13-444E-BB1E-7D19E0590D09}" type="slidenum">
              <a:rPr lang="en-GB" smtClean="0"/>
              <a:t>2</a:t>
            </a:fld>
            <a:endParaRPr lang="en-GB"/>
          </a:p>
        </p:txBody>
      </p:sp>
    </p:spTree>
    <p:extLst>
      <p:ext uri="{BB962C8B-B14F-4D97-AF65-F5344CB8AC3E}">
        <p14:creationId xmlns:p14="http://schemas.microsoft.com/office/powerpoint/2010/main" val="3110275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will now introduce you</a:t>
            </a:r>
            <a:r>
              <a:rPr lang="en-US" baseline="0" dirty="0" smtClean="0"/>
              <a:t> to one of the </a:t>
            </a:r>
            <a:r>
              <a:rPr lang="en-US" baseline="0" dirty="0" err="1" smtClean="0"/>
              <a:t>Campaigs</a:t>
            </a:r>
            <a:r>
              <a:rPr lang="en-US" baseline="0" dirty="0" smtClean="0"/>
              <a:t> that Eurochild coordinates and it actually also runs in Poland. </a:t>
            </a:r>
            <a:r>
              <a:rPr lang="en-US" dirty="0" smtClean="0"/>
              <a:t>The</a:t>
            </a:r>
            <a:r>
              <a:rPr lang="en-US" baseline="0" dirty="0" smtClean="0"/>
              <a:t> Opening Doors for Europe’s Children Campaign has been running since 2013 and it advocates for the Strengthening of families and the end of institutional care. We are calling on the EU and national governments to </a:t>
            </a:r>
            <a:r>
              <a:rPr lang="en-US" baseline="0" dirty="0" err="1" smtClean="0"/>
              <a:t>prioritiae</a:t>
            </a:r>
            <a:r>
              <a:rPr lang="en-US" baseline="0" dirty="0" smtClean="0"/>
              <a:t> the transition from </a:t>
            </a:r>
            <a:r>
              <a:rPr lang="en-US" baseline="0" dirty="0" err="1" smtClean="0"/>
              <a:t>institutionall</a:t>
            </a:r>
            <a:r>
              <a:rPr lang="en-US" baseline="0" dirty="0" smtClean="0"/>
              <a:t> to family base care. </a:t>
            </a:r>
            <a:r>
              <a:rPr lang="en-US" dirty="0" smtClean="0"/>
              <a:t>The</a:t>
            </a:r>
            <a:r>
              <a:rPr lang="en-US" baseline="0" dirty="0" smtClean="0"/>
              <a:t> Campaign ran between 2013-2015 between 2 international partners Eurochild and Hope and Homes for Children and in 12 mainly Central European countries. The Campaign  is now entering its 2</a:t>
            </a:r>
            <a:r>
              <a:rPr lang="en-US" baseline="30000" dirty="0" smtClean="0"/>
              <a:t>nd</a:t>
            </a:r>
            <a:r>
              <a:rPr lang="en-US" baseline="0" dirty="0" smtClean="0"/>
              <a:t> Phase and Eurochild and Hope and Homes for Children have partnered with 3 more international partners. SOS Children’s Villages, FICE and the International Foster Care </a:t>
            </a:r>
            <a:r>
              <a:rPr lang="en-US" baseline="0" dirty="0" err="1" smtClean="0"/>
              <a:t>Organisation</a:t>
            </a:r>
            <a:r>
              <a:rPr lang="en-US" baseline="0" dirty="0" smtClean="0"/>
              <a:t>. The updated website with updated country pages will be online by beginning of December. </a:t>
            </a:r>
          </a:p>
          <a:p>
            <a:endParaRPr lang="en-US" b="1" dirty="0"/>
          </a:p>
        </p:txBody>
      </p:sp>
      <p:sp>
        <p:nvSpPr>
          <p:cNvPr id="4" name="Slide Number Placeholder 3"/>
          <p:cNvSpPr>
            <a:spLocks noGrp="1"/>
          </p:cNvSpPr>
          <p:nvPr>
            <p:ph type="sldNum" sz="quarter" idx="10"/>
          </p:nvPr>
        </p:nvSpPr>
        <p:spPr/>
        <p:txBody>
          <a:bodyPr/>
          <a:lstStyle/>
          <a:p>
            <a:fld id="{E766CCBF-9E13-444E-BB1E-7D19E0590D09}" type="slidenum">
              <a:rPr lang="en-GB" smtClean="0"/>
              <a:t>3</a:t>
            </a:fld>
            <a:endParaRPr lang="en-GB"/>
          </a:p>
        </p:txBody>
      </p:sp>
    </p:spTree>
    <p:extLst>
      <p:ext uri="{BB962C8B-B14F-4D97-AF65-F5344CB8AC3E}">
        <p14:creationId xmlns:p14="http://schemas.microsoft.com/office/powerpoint/2010/main" val="57673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Campaign runs in 15 European countries – 3 of them in Western Europe. Our interest has also shifted in these countries in an effort to break the myth that institutional care only takes place in Central Eastern European countries. It is also a matter of quality and follow up. So in countries that have actually proceed and completed DI reforms we are advocating for keeping high standards of quality in care but also and we are advocating for the mainstreaming of services for all children. For example in Austria there are approximately 10,000 unaccompanied children that are </a:t>
            </a:r>
            <a:r>
              <a:rPr lang="en-US" baseline="0" dirty="0" err="1" smtClean="0"/>
              <a:t>oftern</a:t>
            </a:r>
            <a:r>
              <a:rPr lang="en-US" baseline="0" dirty="0" smtClean="0"/>
              <a:t> institutionalized – Institutional care is a practice that has stopped in the last 30 years for Austrian children but we see that it has re-started for refugee and migrant unaccompanied children. This is a discriminatory practice. </a:t>
            </a:r>
            <a:endParaRPr lang="en-US" dirty="0" smtClean="0"/>
          </a:p>
          <a:p>
            <a:endParaRPr lang="en-US" dirty="0"/>
          </a:p>
        </p:txBody>
      </p:sp>
      <p:sp>
        <p:nvSpPr>
          <p:cNvPr id="4" name="Slide Number Placeholder 3"/>
          <p:cNvSpPr>
            <a:spLocks noGrp="1"/>
          </p:cNvSpPr>
          <p:nvPr>
            <p:ph type="sldNum" sz="quarter" idx="10"/>
          </p:nvPr>
        </p:nvSpPr>
        <p:spPr/>
        <p:txBody>
          <a:bodyPr/>
          <a:lstStyle/>
          <a:p>
            <a:fld id="{E766CCBF-9E13-444E-BB1E-7D19E0590D09}" type="slidenum">
              <a:rPr lang="en-GB" smtClean="0"/>
              <a:t>4</a:t>
            </a:fld>
            <a:endParaRPr lang="en-GB"/>
          </a:p>
        </p:txBody>
      </p:sp>
    </p:spTree>
    <p:extLst>
      <p:ext uri="{BB962C8B-B14F-4D97-AF65-F5344CB8AC3E}">
        <p14:creationId xmlns:p14="http://schemas.microsoft.com/office/powerpoint/2010/main" val="63987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Hungary, new type of institutions</a:t>
            </a:r>
            <a:r>
              <a:rPr lang="en-US" baseline="0" dirty="0" smtClean="0"/>
              <a:t> for children with multiple and complex needs also accommodate children with disabilities or those having severe illness </a:t>
            </a:r>
            <a:endParaRPr lang="en-US" dirty="0"/>
          </a:p>
        </p:txBody>
      </p:sp>
      <p:sp>
        <p:nvSpPr>
          <p:cNvPr id="4" name="Slide Number Placeholder 3"/>
          <p:cNvSpPr>
            <a:spLocks noGrp="1"/>
          </p:cNvSpPr>
          <p:nvPr>
            <p:ph type="sldNum" sz="quarter" idx="10"/>
          </p:nvPr>
        </p:nvSpPr>
        <p:spPr/>
        <p:txBody>
          <a:bodyPr/>
          <a:lstStyle/>
          <a:p>
            <a:fld id="{E766CCBF-9E13-444E-BB1E-7D19E0590D09}" type="slidenum">
              <a:rPr lang="en-GB" smtClean="0"/>
              <a:t>7</a:t>
            </a:fld>
            <a:endParaRPr lang="en-GB"/>
          </a:p>
        </p:txBody>
      </p:sp>
    </p:spTree>
    <p:extLst>
      <p:ext uri="{BB962C8B-B14F-4D97-AF65-F5344CB8AC3E}">
        <p14:creationId xmlns:p14="http://schemas.microsoft.com/office/powerpoint/2010/main" val="4255515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F3C65D-3A99-2240-944E-42B891F46A89}" type="datetimeFigureOut">
              <a:rPr lang="en-US" smtClean="0"/>
              <a:t>5/19/2017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1B5B2F-909C-5F4D-B8E5-5FD1B1B597E1}" type="slidenum">
              <a:rPr lang="en-US" smtClean="0"/>
              <a:t>‹#›</a:t>
            </a:fld>
            <a:endParaRPr lang="en-US"/>
          </a:p>
        </p:txBody>
      </p:sp>
    </p:spTree>
    <p:extLst>
      <p:ext uri="{BB962C8B-B14F-4D97-AF65-F5344CB8AC3E}">
        <p14:creationId xmlns:p14="http://schemas.microsoft.com/office/powerpoint/2010/main" val="259714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F3C65D-3A99-2240-944E-42B891F46A89}" type="datetimeFigureOut">
              <a:rPr lang="en-US" smtClean="0"/>
              <a:t>5/19/2017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1B5B2F-909C-5F4D-B8E5-5FD1B1B597E1}" type="slidenum">
              <a:rPr lang="en-US" smtClean="0"/>
              <a:t>‹#›</a:t>
            </a:fld>
            <a:endParaRPr lang="en-US"/>
          </a:p>
        </p:txBody>
      </p:sp>
    </p:spTree>
    <p:extLst>
      <p:ext uri="{BB962C8B-B14F-4D97-AF65-F5344CB8AC3E}">
        <p14:creationId xmlns:p14="http://schemas.microsoft.com/office/powerpoint/2010/main" val="191275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F3C65D-3A99-2240-944E-42B891F46A89}" type="datetimeFigureOut">
              <a:rPr lang="en-US" smtClean="0"/>
              <a:t>5/19/2017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1B5B2F-909C-5F4D-B8E5-5FD1B1B597E1}" type="slidenum">
              <a:rPr lang="en-US" smtClean="0"/>
              <a:t>‹#›</a:t>
            </a:fld>
            <a:endParaRPr lang="en-US"/>
          </a:p>
        </p:txBody>
      </p:sp>
    </p:spTree>
    <p:extLst>
      <p:ext uri="{BB962C8B-B14F-4D97-AF65-F5344CB8AC3E}">
        <p14:creationId xmlns:p14="http://schemas.microsoft.com/office/powerpoint/2010/main" val="159696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167DA8-FA17-2D44-A728-4209FBB8C68E}" type="datetimeFigureOut">
              <a:rPr lang="en-US" smtClean="0"/>
              <a:t>5/19/2017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288F9-819B-FF4D-A0D8-CD2775A9B30E}" type="slidenum">
              <a:rPr lang="en-US" smtClean="0"/>
              <a:t>‹#›</a:t>
            </a:fld>
            <a:endParaRPr lang="en-US"/>
          </a:p>
        </p:txBody>
      </p:sp>
    </p:spTree>
    <p:extLst>
      <p:ext uri="{BB962C8B-B14F-4D97-AF65-F5344CB8AC3E}">
        <p14:creationId xmlns:p14="http://schemas.microsoft.com/office/powerpoint/2010/main" val="3300400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167DA8-FA17-2D44-A728-4209FBB8C68E}" type="datetimeFigureOut">
              <a:rPr lang="en-US" smtClean="0"/>
              <a:t>5/19/2017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288F9-819B-FF4D-A0D8-CD2775A9B30E}" type="slidenum">
              <a:rPr lang="en-US" smtClean="0"/>
              <a:t>‹#›</a:t>
            </a:fld>
            <a:endParaRPr lang="en-US"/>
          </a:p>
        </p:txBody>
      </p:sp>
    </p:spTree>
    <p:extLst>
      <p:ext uri="{BB962C8B-B14F-4D97-AF65-F5344CB8AC3E}">
        <p14:creationId xmlns:p14="http://schemas.microsoft.com/office/powerpoint/2010/main" val="859026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167DA8-FA17-2D44-A728-4209FBB8C68E}" type="datetimeFigureOut">
              <a:rPr lang="en-US" smtClean="0"/>
              <a:t>5/19/2017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288F9-819B-FF4D-A0D8-CD2775A9B30E}" type="slidenum">
              <a:rPr lang="en-US" smtClean="0"/>
              <a:t>‹#›</a:t>
            </a:fld>
            <a:endParaRPr lang="en-US"/>
          </a:p>
        </p:txBody>
      </p:sp>
    </p:spTree>
    <p:extLst>
      <p:ext uri="{BB962C8B-B14F-4D97-AF65-F5344CB8AC3E}">
        <p14:creationId xmlns:p14="http://schemas.microsoft.com/office/powerpoint/2010/main" val="51859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8167DA8-FA17-2D44-A728-4209FBB8C68E}" type="datetimeFigureOut">
              <a:rPr lang="en-US" smtClean="0"/>
              <a:t>5/19/2017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3288F9-819B-FF4D-A0D8-CD2775A9B30E}" type="slidenum">
              <a:rPr lang="en-US" smtClean="0"/>
              <a:t>‹#›</a:t>
            </a:fld>
            <a:endParaRPr lang="en-US"/>
          </a:p>
        </p:txBody>
      </p:sp>
    </p:spTree>
    <p:extLst>
      <p:ext uri="{BB962C8B-B14F-4D97-AF65-F5344CB8AC3E}">
        <p14:creationId xmlns:p14="http://schemas.microsoft.com/office/powerpoint/2010/main" val="1691092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8167DA8-FA17-2D44-A728-4209FBB8C68E}" type="datetimeFigureOut">
              <a:rPr lang="en-US" smtClean="0"/>
              <a:t>5/19/2017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3288F9-819B-FF4D-A0D8-CD2775A9B30E}" type="slidenum">
              <a:rPr lang="en-US" smtClean="0"/>
              <a:t>‹#›</a:t>
            </a:fld>
            <a:endParaRPr lang="en-US"/>
          </a:p>
        </p:txBody>
      </p:sp>
    </p:spTree>
    <p:extLst>
      <p:ext uri="{BB962C8B-B14F-4D97-AF65-F5344CB8AC3E}">
        <p14:creationId xmlns:p14="http://schemas.microsoft.com/office/powerpoint/2010/main" val="2788387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8167DA8-FA17-2D44-A728-4209FBB8C68E}" type="datetimeFigureOut">
              <a:rPr lang="en-US" smtClean="0"/>
              <a:t>5/19/2017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3288F9-819B-FF4D-A0D8-CD2775A9B30E}" type="slidenum">
              <a:rPr lang="en-US" smtClean="0"/>
              <a:t>‹#›</a:t>
            </a:fld>
            <a:endParaRPr lang="en-US"/>
          </a:p>
        </p:txBody>
      </p:sp>
    </p:spTree>
    <p:extLst>
      <p:ext uri="{BB962C8B-B14F-4D97-AF65-F5344CB8AC3E}">
        <p14:creationId xmlns:p14="http://schemas.microsoft.com/office/powerpoint/2010/main" val="903410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8167DA8-FA17-2D44-A728-4209FBB8C68E}" type="datetimeFigureOut">
              <a:rPr lang="en-US" smtClean="0"/>
              <a:t>5/19/2017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3288F9-819B-FF4D-A0D8-CD2775A9B30E}" type="slidenum">
              <a:rPr lang="en-US" smtClean="0"/>
              <a:t>‹#›</a:t>
            </a:fld>
            <a:endParaRPr lang="en-US"/>
          </a:p>
        </p:txBody>
      </p:sp>
    </p:spTree>
    <p:extLst>
      <p:ext uri="{BB962C8B-B14F-4D97-AF65-F5344CB8AC3E}">
        <p14:creationId xmlns:p14="http://schemas.microsoft.com/office/powerpoint/2010/main" val="2796057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8167DA8-FA17-2D44-A728-4209FBB8C68E}" type="datetimeFigureOut">
              <a:rPr lang="en-US" smtClean="0"/>
              <a:t>5/19/2017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3288F9-819B-FF4D-A0D8-CD2775A9B30E}" type="slidenum">
              <a:rPr lang="en-US" smtClean="0"/>
              <a:t>‹#›</a:t>
            </a:fld>
            <a:endParaRPr lang="en-US"/>
          </a:p>
        </p:txBody>
      </p:sp>
    </p:spTree>
    <p:extLst>
      <p:ext uri="{BB962C8B-B14F-4D97-AF65-F5344CB8AC3E}">
        <p14:creationId xmlns:p14="http://schemas.microsoft.com/office/powerpoint/2010/main" val="7764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F3C65D-3A99-2240-944E-42B891F46A89}" type="datetimeFigureOut">
              <a:rPr lang="en-US" smtClean="0"/>
              <a:t>5/19/2017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1B5B2F-909C-5F4D-B8E5-5FD1B1B597E1}" type="slidenum">
              <a:rPr lang="en-US" smtClean="0"/>
              <a:t>‹#›</a:t>
            </a:fld>
            <a:endParaRPr lang="en-US"/>
          </a:p>
        </p:txBody>
      </p:sp>
    </p:spTree>
    <p:extLst>
      <p:ext uri="{BB962C8B-B14F-4D97-AF65-F5344CB8AC3E}">
        <p14:creationId xmlns:p14="http://schemas.microsoft.com/office/powerpoint/2010/main" val="3298152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8167DA8-FA17-2D44-A728-4209FBB8C68E}" type="datetimeFigureOut">
              <a:rPr lang="en-US" smtClean="0"/>
              <a:t>5/19/2017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3288F9-819B-FF4D-A0D8-CD2775A9B30E}" type="slidenum">
              <a:rPr lang="en-US" smtClean="0"/>
              <a:t>‹#›</a:t>
            </a:fld>
            <a:endParaRPr lang="en-US"/>
          </a:p>
        </p:txBody>
      </p:sp>
    </p:spTree>
    <p:extLst>
      <p:ext uri="{BB962C8B-B14F-4D97-AF65-F5344CB8AC3E}">
        <p14:creationId xmlns:p14="http://schemas.microsoft.com/office/powerpoint/2010/main" val="715618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167DA8-FA17-2D44-A728-4209FBB8C68E}" type="datetimeFigureOut">
              <a:rPr lang="en-US" smtClean="0"/>
              <a:t>5/19/2017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288F9-819B-FF4D-A0D8-CD2775A9B30E}" type="slidenum">
              <a:rPr lang="en-US" smtClean="0"/>
              <a:t>‹#›</a:t>
            </a:fld>
            <a:endParaRPr lang="en-US"/>
          </a:p>
        </p:txBody>
      </p:sp>
    </p:spTree>
    <p:extLst>
      <p:ext uri="{BB962C8B-B14F-4D97-AF65-F5344CB8AC3E}">
        <p14:creationId xmlns:p14="http://schemas.microsoft.com/office/powerpoint/2010/main" val="635921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167DA8-FA17-2D44-A728-4209FBB8C68E}" type="datetimeFigureOut">
              <a:rPr lang="en-US" smtClean="0"/>
              <a:t>5/19/2017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288F9-819B-FF4D-A0D8-CD2775A9B30E}" type="slidenum">
              <a:rPr lang="en-US" smtClean="0"/>
              <a:t>‹#›</a:t>
            </a:fld>
            <a:endParaRPr lang="en-US"/>
          </a:p>
        </p:txBody>
      </p:sp>
    </p:spTree>
    <p:extLst>
      <p:ext uri="{BB962C8B-B14F-4D97-AF65-F5344CB8AC3E}">
        <p14:creationId xmlns:p14="http://schemas.microsoft.com/office/powerpoint/2010/main" val="395562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F3C65D-3A99-2240-944E-42B891F46A89}" type="datetimeFigureOut">
              <a:rPr lang="en-US" smtClean="0"/>
              <a:t>5/19/2017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1B5B2F-909C-5F4D-B8E5-5FD1B1B597E1}" type="slidenum">
              <a:rPr lang="en-US" smtClean="0"/>
              <a:t>‹#›</a:t>
            </a:fld>
            <a:endParaRPr lang="en-US"/>
          </a:p>
        </p:txBody>
      </p:sp>
    </p:spTree>
    <p:extLst>
      <p:ext uri="{BB962C8B-B14F-4D97-AF65-F5344CB8AC3E}">
        <p14:creationId xmlns:p14="http://schemas.microsoft.com/office/powerpoint/2010/main" val="56342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F3C65D-3A99-2240-944E-42B891F46A89}" type="datetimeFigureOut">
              <a:rPr lang="en-US" smtClean="0"/>
              <a:t>5/19/2017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11B5B2F-909C-5F4D-B8E5-5FD1B1B597E1}" type="slidenum">
              <a:rPr lang="en-US" smtClean="0"/>
              <a:t>‹#›</a:t>
            </a:fld>
            <a:endParaRPr lang="en-US"/>
          </a:p>
        </p:txBody>
      </p:sp>
    </p:spTree>
    <p:extLst>
      <p:ext uri="{BB962C8B-B14F-4D97-AF65-F5344CB8AC3E}">
        <p14:creationId xmlns:p14="http://schemas.microsoft.com/office/powerpoint/2010/main" val="228988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F3C65D-3A99-2240-944E-42B891F46A89}" type="datetimeFigureOut">
              <a:rPr lang="en-US" smtClean="0"/>
              <a:t>5/19/2017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11B5B2F-909C-5F4D-B8E5-5FD1B1B597E1}" type="slidenum">
              <a:rPr lang="en-US" smtClean="0"/>
              <a:t>‹#›</a:t>
            </a:fld>
            <a:endParaRPr lang="en-US"/>
          </a:p>
        </p:txBody>
      </p:sp>
    </p:spTree>
    <p:extLst>
      <p:ext uri="{BB962C8B-B14F-4D97-AF65-F5344CB8AC3E}">
        <p14:creationId xmlns:p14="http://schemas.microsoft.com/office/powerpoint/2010/main" val="328657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F3C65D-3A99-2240-944E-42B891F46A89}" type="datetimeFigureOut">
              <a:rPr lang="en-US" smtClean="0"/>
              <a:t>5/19/2017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11B5B2F-909C-5F4D-B8E5-5FD1B1B597E1}" type="slidenum">
              <a:rPr lang="en-US" smtClean="0"/>
              <a:t>‹#›</a:t>
            </a:fld>
            <a:endParaRPr lang="en-US"/>
          </a:p>
        </p:txBody>
      </p:sp>
    </p:spTree>
    <p:extLst>
      <p:ext uri="{BB962C8B-B14F-4D97-AF65-F5344CB8AC3E}">
        <p14:creationId xmlns:p14="http://schemas.microsoft.com/office/powerpoint/2010/main" val="296714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F3C65D-3A99-2240-944E-42B891F46A89}" type="datetimeFigureOut">
              <a:rPr lang="en-US" smtClean="0"/>
              <a:t>5/19/2017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11B5B2F-909C-5F4D-B8E5-5FD1B1B597E1}" type="slidenum">
              <a:rPr lang="en-US" smtClean="0"/>
              <a:t>‹#›</a:t>
            </a:fld>
            <a:endParaRPr lang="en-US"/>
          </a:p>
        </p:txBody>
      </p:sp>
    </p:spTree>
    <p:extLst>
      <p:ext uri="{BB962C8B-B14F-4D97-AF65-F5344CB8AC3E}">
        <p14:creationId xmlns:p14="http://schemas.microsoft.com/office/powerpoint/2010/main" val="252201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F3C65D-3A99-2240-944E-42B891F46A89}" type="datetimeFigureOut">
              <a:rPr lang="en-US" smtClean="0"/>
              <a:t>5/19/2017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11B5B2F-909C-5F4D-B8E5-5FD1B1B597E1}" type="slidenum">
              <a:rPr lang="en-US" smtClean="0"/>
              <a:t>‹#›</a:t>
            </a:fld>
            <a:endParaRPr lang="en-US"/>
          </a:p>
        </p:txBody>
      </p:sp>
    </p:spTree>
    <p:extLst>
      <p:ext uri="{BB962C8B-B14F-4D97-AF65-F5344CB8AC3E}">
        <p14:creationId xmlns:p14="http://schemas.microsoft.com/office/powerpoint/2010/main" val="378901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F3C65D-3A99-2240-944E-42B891F46A89}" type="datetimeFigureOut">
              <a:rPr lang="en-US" smtClean="0"/>
              <a:t>5/19/2017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11B5B2F-909C-5F4D-B8E5-5FD1B1B597E1}" type="slidenum">
              <a:rPr lang="en-US" smtClean="0"/>
              <a:t>‹#›</a:t>
            </a:fld>
            <a:endParaRPr lang="en-US"/>
          </a:p>
        </p:txBody>
      </p:sp>
    </p:spTree>
    <p:extLst>
      <p:ext uri="{BB962C8B-B14F-4D97-AF65-F5344CB8AC3E}">
        <p14:creationId xmlns:p14="http://schemas.microsoft.com/office/powerpoint/2010/main" val="190416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 Presentation template_2_Cov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87" y="-28013"/>
            <a:ext cx="9256063" cy="6942047"/>
          </a:xfrm>
          <a:prstGeom prst="rect">
            <a:avLst/>
          </a:prstGeom>
        </p:spPr>
      </p:pic>
    </p:spTree>
    <p:extLst>
      <p:ext uri="{BB962C8B-B14F-4D97-AF65-F5344CB8AC3E}">
        <p14:creationId xmlns:p14="http://schemas.microsoft.com/office/powerpoint/2010/main" val="1685639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PP Presentation template_foot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37931" y="5528327"/>
            <a:ext cx="8357616" cy="1065276"/>
          </a:xfrm>
          <a:prstGeom prst="rect">
            <a:avLst/>
          </a:prstGeom>
        </p:spPr>
      </p:pic>
    </p:spTree>
    <p:extLst>
      <p:ext uri="{BB962C8B-B14F-4D97-AF65-F5344CB8AC3E}">
        <p14:creationId xmlns:p14="http://schemas.microsoft.com/office/powerpoint/2010/main" val="1247520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03" y="2718699"/>
            <a:ext cx="8447964" cy="1384995"/>
          </a:xfrm>
          <a:prstGeom prst="rect">
            <a:avLst/>
          </a:prstGeom>
          <a:noFill/>
        </p:spPr>
        <p:txBody>
          <a:bodyPr wrap="square" rtlCol="0">
            <a:spAutoFit/>
          </a:bodyPr>
          <a:lstStyle/>
          <a:p>
            <a:pPr algn="ctr"/>
            <a:r>
              <a:rPr lang="en-US" sz="2800" dirty="0" smtClean="0">
                <a:solidFill>
                  <a:schemeClr val="bg1"/>
                </a:solidFill>
              </a:rPr>
              <a:t> </a:t>
            </a:r>
          </a:p>
          <a:p>
            <a:pPr algn="ctr"/>
            <a:endParaRPr lang="en-US" sz="2800" b="1" dirty="0" smtClean="0">
              <a:solidFill>
                <a:schemeClr val="bg1"/>
              </a:solidFill>
            </a:endParaRPr>
          </a:p>
          <a:p>
            <a:pPr algn="ctr"/>
            <a:r>
              <a:rPr lang="en-US" sz="2800" b="1" dirty="0" smtClean="0">
                <a:solidFill>
                  <a:schemeClr val="bg1"/>
                </a:solidFill>
              </a:rPr>
              <a:t>Prague, 15 May, 2017</a:t>
            </a:r>
            <a:endParaRPr lang="en-US" sz="2800" b="1" dirty="0">
              <a:solidFill>
                <a:schemeClr val="bg1"/>
              </a:solidFill>
            </a:endParaRPr>
          </a:p>
        </p:txBody>
      </p:sp>
    </p:spTree>
    <p:extLst>
      <p:ext uri="{BB962C8B-B14F-4D97-AF65-F5344CB8AC3E}">
        <p14:creationId xmlns:p14="http://schemas.microsoft.com/office/powerpoint/2010/main" val="1546918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016220"/>
            <a:ext cx="8229600" cy="4525963"/>
          </a:xfrm>
        </p:spPr>
        <p:txBody>
          <a:bodyPr/>
          <a:lstStyle/>
          <a:p>
            <a:pPr marL="0" indent="0">
              <a:buNone/>
            </a:pPr>
            <a:r>
              <a:rPr lang="en-US" sz="3000" dirty="0" smtClean="0">
                <a:solidFill>
                  <a:srgbClr val="00B0F0"/>
                </a:solidFill>
              </a:rPr>
              <a:t>Learn more:</a:t>
            </a:r>
          </a:p>
          <a:p>
            <a:pPr marL="0" indent="0" algn="ctr">
              <a:buNone/>
            </a:pPr>
            <a:endParaRPr lang="en-US" sz="3600" dirty="0" smtClean="0">
              <a:solidFill>
                <a:srgbClr val="FF0066"/>
              </a:solidFill>
            </a:endParaRPr>
          </a:p>
          <a:p>
            <a:pPr marL="0" indent="0" algn="ctr">
              <a:buNone/>
            </a:pPr>
            <a:endParaRPr lang="en-US" sz="3600" dirty="0">
              <a:solidFill>
                <a:srgbClr val="FF0066"/>
              </a:solidFill>
            </a:endParaRPr>
          </a:p>
          <a:p>
            <a:pPr marL="0" indent="0" algn="ctr">
              <a:buNone/>
            </a:pPr>
            <a:endParaRPr lang="en-US" sz="3600" dirty="0" smtClean="0">
              <a:solidFill>
                <a:srgbClr val="FF0066"/>
              </a:solidFill>
            </a:endParaRPr>
          </a:p>
          <a:p>
            <a:pPr marL="0" indent="0" algn="ctr">
              <a:buNone/>
            </a:pPr>
            <a:r>
              <a:rPr lang="en-US" sz="3600" dirty="0" smtClean="0">
                <a:solidFill>
                  <a:srgbClr val="FF0066"/>
                </a:solidFill>
              </a:rPr>
              <a:t>Follow </a:t>
            </a:r>
            <a:r>
              <a:rPr lang="en-US" sz="3600" dirty="0">
                <a:solidFill>
                  <a:srgbClr val="FF0066"/>
                </a:solidFill>
              </a:rPr>
              <a:t>us </a:t>
            </a:r>
            <a:r>
              <a:rPr lang="en-US" sz="3600" smtClean="0">
                <a:solidFill>
                  <a:srgbClr val="FF0066"/>
                </a:solidFill>
              </a:rPr>
              <a:t>on Twitter! </a:t>
            </a:r>
            <a:endParaRPr lang="en-US" sz="3600" dirty="0">
              <a:solidFill>
                <a:srgbClr val="FF0066"/>
              </a:solidFill>
            </a:endParaRPr>
          </a:p>
          <a:p>
            <a:pPr marL="0" indent="0">
              <a:buNone/>
            </a:pPr>
            <a:r>
              <a:rPr lang="en-US" sz="3600" dirty="0" smtClean="0"/>
              <a:t>					</a:t>
            </a:r>
            <a:r>
              <a:rPr lang="en-US" sz="3600" dirty="0" smtClean="0">
                <a:solidFill>
                  <a:srgbClr val="00B0F0"/>
                </a:solidFill>
              </a:rPr>
              <a:t>@</a:t>
            </a:r>
            <a:r>
              <a:rPr lang="en-US" sz="3600" dirty="0" err="1" smtClean="0">
                <a:solidFill>
                  <a:srgbClr val="00B0F0"/>
                </a:solidFill>
              </a:rPr>
              <a:t>openingdoors_eu</a:t>
            </a:r>
            <a:r>
              <a:rPr lang="en-US" sz="3600" dirty="0" smtClean="0">
                <a:solidFill>
                  <a:srgbClr val="00B0F0"/>
                </a:solidFill>
              </a:rPr>
              <a:t> </a:t>
            </a:r>
            <a:endParaRPr lang="en-US" sz="3600"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5" y="1828998"/>
            <a:ext cx="1238250" cy="1238250"/>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504" y="846138"/>
            <a:ext cx="6394992" cy="802835"/>
          </a:xfrm>
          <a:prstGeom prst="rect">
            <a:avLst/>
          </a:prstGeom>
        </p:spPr>
      </p:pic>
    </p:spTree>
    <p:extLst>
      <p:ext uri="{BB962C8B-B14F-4D97-AF65-F5344CB8AC3E}">
        <p14:creationId xmlns:p14="http://schemas.microsoft.com/office/powerpoint/2010/main" val="321505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571" y="1025456"/>
            <a:ext cx="8133365" cy="6817251"/>
          </a:xfrm>
          <a:prstGeom prst="rect">
            <a:avLst/>
          </a:prstGeom>
        </p:spPr>
        <p:txBody>
          <a:bodyPr wrap="square">
            <a:spAutoFit/>
          </a:bodyPr>
          <a:lstStyle/>
          <a:p>
            <a:pPr>
              <a:spcAft>
                <a:spcPts val="1200"/>
              </a:spcAft>
            </a:pPr>
            <a:r>
              <a:rPr lang="en-US" sz="2000" dirty="0" smtClean="0">
                <a:solidFill>
                  <a:srgbClr val="00205B"/>
                </a:solidFill>
              </a:rPr>
              <a:t>Across the EU , </a:t>
            </a:r>
            <a:r>
              <a:rPr lang="en-US" sz="2000" b="1" dirty="0" smtClean="0">
                <a:solidFill>
                  <a:srgbClr val="00205B"/>
                </a:solidFill>
              </a:rPr>
              <a:t>at </a:t>
            </a:r>
            <a:r>
              <a:rPr lang="en-US" sz="2000" b="1" dirty="0">
                <a:solidFill>
                  <a:srgbClr val="00205B"/>
                </a:solidFill>
              </a:rPr>
              <a:t>least </a:t>
            </a:r>
            <a:r>
              <a:rPr lang="en-US" sz="2000" b="1" dirty="0" smtClean="0">
                <a:solidFill>
                  <a:srgbClr val="00205B"/>
                </a:solidFill>
              </a:rPr>
              <a:t>500.000 children are growing up in institutional care</a:t>
            </a:r>
            <a:r>
              <a:rPr lang="en-US" sz="2000" dirty="0" smtClean="0">
                <a:solidFill>
                  <a:srgbClr val="00205B"/>
                </a:solidFill>
              </a:rPr>
              <a:t>, although this is likely to be an underestimation. There a no official figures (Children in Alternative Care, Eurochild, 2010).   </a:t>
            </a:r>
          </a:p>
          <a:p>
            <a:r>
              <a:rPr lang="en-US" sz="2000" dirty="0" smtClean="0">
                <a:solidFill>
                  <a:srgbClr val="00205B"/>
                </a:solidFill>
              </a:rPr>
              <a:t>We define </a:t>
            </a:r>
            <a:r>
              <a:rPr lang="en-US" sz="2000" b="1" dirty="0" smtClean="0">
                <a:solidFill>
                  <a:srgbClr val="00205B"/>
                </a:solidFill>
              </a:rPr>
              <a:t>institutions </a:t>
            </a:r>
            <a:r>
              <a:rPr lang="en-US" sz="2000" dirty="0" smtClean="0">
                <a:solidFill>
                  <a:srgbClr val="00205B"/>
                </a:solidFill>
              </a:rPr>
              <a:t>as</a:t>
            </a:r>
            <a:r>
              <a:rPr lang="en-US" sz="2000" b="1" dirty="0" smtClean="0">
                <a:solidFill>
                  <a:srgbClr val="00205B"/>
                </a:solidFill>
              </a:rPr>
              <a:t> </a:t>
            </a:r>
            <a:r>
              <a:rPr lang="en-US" sz="2000" dirty="0" smtClean="0">
                <a:solidFill>
                  <a:srgbClr val="00205B"/>
                </a:solidFill>
              </a:rPr>
              <a:t>segregating </a:t>
            </a:r>
            <a:r>
              <a:rPr lang="en-US" sz="2000" dirty="0">
                <a:solidFill>
                  <a:srgbClr val="00205B"/>
                </a:solidFill>
              </a:rPr>
              <a:t>residential care facilities for children without parental care. </a:t>
            </a:r>
          </a:p>
          <a:p>
            <a:pPr marL="800100" lvl="1" indent="-342900">
              <a:buFont typeface="Wingdings" panose="05000000000000000000" pitchFamily="2" charset="2"/>
              <a:buChar char="Ø"/>
            </a:pPr>
            <a:r>
              <a:rPr lang="en-US" sz="2000" dirty="0">
                <a:solidFill>
                  <a:srgbClr val="00205B"/>
                </a:solidFill>
              </a:rPr>
              <a:t>impersonal and </a:t>
            </a:r>
            <a:r>
              <a:rPr lang="en-US" sz="2000" dirty="0" err="1">
                <a:solidFill>
                  <a:srgbClr val="00205B"/>
                </a:solidFill>
              </a:rPr>
              <a:t>depersonalising</a:t>
            </a:r>
            <a:r>
              <a:rPr lang="en-US" sz="2000" dirty="0">
                <a:solidFill>
                  <a:srgbClr val="00205B"/>
                </a:solidFill>
              </a:rPr>
              <a:t> </a:t>
            </a:r>
          </a:p>
          <a:p>
            <a:pPr marL="800100" lvl="1" indent="-342900">
              <a:buFont typeface="Wingdings" panose="05000000000000000000" pitchFamily="2" charset="2"/>
              <a:buChar char="Ø"/>
            </a:pPr>
            <a:r>
              <a:rPr lang="en-US" sz="2000" dirty="0" smtClean="0">
                <a:solidFill>
                  <a:srgbClr val="00205B"/>
                </a:solidFill>
              </a:rPr>
              <a:t>imposing </a:t>
            </a:r>
            <a:r>
              <a:rPr lang="en-US" sz="2000" dirty="0">
                <a:solidFill>
                  <a:srgbClr val="00205B"/>
                </a:solidFill>
              </a:rPr>
              <a:t>a rigid routine</a:t>
            </a:r>
          </a:p>
          <a:p>
            <a:pPr marL="800100" lvl="1" indent="-342900">
              <a:buFont typeface="Wingdings" panose="05000000000000000000" pitchFamily="2" charset="2"/>
              <a:buChar char="Ø"/>
            </a:pPr>
            <a:r>
              <a:rPr lang="en-US" sz="2000" dirty="0">
                <a:solidFill>
                  <a:srgbClr val="00205B"/>
                </a:solidFill>
              </a:rPr>
              <a:t>l</a:t>
            </a:r>
            <a:r>
              <a:rPr lang="en-US" sz="2000" dirty="0" smtClean="0">
                <a:solidFill>
                  <a:srgbClr val="00205B"/>
                </a:solidFill>
              </a:rPr>
              <a:t>ack of </a:t>
            </a:r>
            <a:r>
              <a:rPr lang="en-US" sz="2000" dirty="0">
                <a:solidFill>
                  <a:srgbClr val="00205B"/>
                </a:solidFill>
              </a:rPr>
              <a:t>attachment and affection (block treatment)</a:t>
            </a:r>
          </a:p>
          <a:p>
            <a:pPr marL="800100" lvl="1" indent="-342900">
              <a:spcAft>
                <a:spcPts val="1200"/>
              </a:spcAft>
              <a:buFont typeface="Wingdings" panose="05000000000000000000" pitchFamily="2" charset="2"/>
              <a:buChar char="Ø"/>
            </a:pPr>
            <a:r>
              <a:rPr lang="en-US" sz="2000" dirty="0">
                <a:solidFill>
                  <a:srgbClr val="00205B"/>
                </a:solidFill>
              </a:rPr>
              <a:t>do not allow the individual care and attention indispensable for a child to </a:t>
            </a:r>
            <a:r>
              <a:rPr lang="en-US" sz="2000" dirty="0" smtClean="0">
                <a:solidFill>
                  <a:srgbClr val="00205B"/>
                </a:solidFill>
              </a:rPr>
              <a:t>thrive</a:t>
            </a:r>
          </a:p>
          <a:p>
            <a:pPr>
              <a:spcAft>
                <a:spcPts val="1800"/>
              </a:spcAft>
            </a:pPr>
            <a:r>
              <a:rPr lang="en-US" sz="2000" dirty="0" smtClean="0">
                <a:solidFill>
                  <a:srgbClr val="00205B"/>
                </a:solidFill>
              </a:rPr>
              <a:t>The consequences are </a:t>
            </a:r>
            <a:r>
              <a:rPr lang="en-US" sz="2000" b="1" dirty="0" smtClean="0">
                <a:solidFill>
                  <a:srgbClr val="00205B"/>
                </a:solidFill>
              </a:rPr>
              <a:t>devastating </a:t>
            </a:r>
            <a:r>
              <a:rPr lang="en-US" sz="2000" dirty="0" smtClean="0">
                <a:solidFill>
                  <a:srgbClr val="00205B"/>
                </a:solidFill>
              </a:rPr>
              <a:t>for children, </a:t>
            </a:r>
            <a:r>
              <a:rPr lang="en-US" sz="2000" b="1" dirty="0" smtClean="0">
                <a:solidFill>
                  <a:srgbClr val="00205B"/>
                </a:solidFill>
              </a:rPr>
              <a:t>destroy </a:t>
            </a:r>
            <a:r>
              <a:rPr lang="en-US" sz="2000" dirty="0" smtClean="0">
                <a:solidFill>
                  <a:srgbClr val="00205B"/>
                </a:solidFill>
              </a:rPr>
              <a:t>families and deliver a </a:t>
            </a:r>
            <a:r>
              <a:rPr lang="en-US" sz="2000" b="1" dirty="0" smtClean="0">
                <a:solidFill>
                  <a:srgbClr val="00205B"/>
                </a:solidFill>
              </a:rPr>
              <a:t>heavy cost</a:t>
            </a:r>
            <a:r>
              <a:rPr lang="en-US" sz="2000" dirty="0" smtClean="0">
                <a:solidFill>
                  <a:srgbClr val="00205B"/>
                </a:solidFill>
              </a:rPr>
              <a:t> to society in the long term.</a:t>
            </a:r>
          </a:p>
          <a:p>
            <a:pPr marL="0" lvl="4">
              <a:spcAft>
                <a:spcPts val="1800"/>
              </a:spcAft>
            </a:pPr>
            <a:r>
              <a:rPr lang="en-US" sz="2000" dirty="0">
                <a:solidFill>
                  <a:srgbClr val="00205B"/>
                </a:solidFill>
              </a:rPr>
              <a:t>	</a:t>
            </a:r>
            <a:r>
              <a:rPr lang="en-US" sz="2000" dirty="0" smtClean="0">
                <a:solidFill>
                  <a:srgbClr val="00205B"/>
                </a:solidFill>
              </a:rPr>
              <a:t>				</a:t>
            </a:r>
            <a:r>
              <a:rPr lang="en-US" sz="1600" dirty="0" smtClean="0">
                <a:solidFill>
                  <a:srgbClr val="00205B"/>
                </a:solidFill>
              </a:rPr>
              <a:t>Reference</a:t>
            </a:r>
            <a:r>
              <a:rPr lang="en-US" sz="1600" dirty="0">
                <a:solidFill>
                  <a:srgbClr val="00205B"/>
                </a:solidFill>
              </a:rPr>
              <a:t>: </a:t>
            </a:r>
            <a:r>
              <a:rPr lang="en-US" sz="1600" dirty="0" err="1">
                <a:solidFill>
                  <a:srgbClr val="00205B"/>
                </a:solidFill>
              </a:rPr>
              <a:t>Deinstitutionalisation</a:t>
            </a:r>
            <a:r>
              <a:rPr lang="en-US" sz="1600" dirty="0">
                <a:solidFill>
                  <a:srgbClr val="00205B"/>
                </a:solidFill>
              </a:rPr>
              <a:t> and Quality Alternative Care 	</a:t>
            </a:r>
            <a:r>
              <a:rPr lang="en-US" sz="1600" dirty="0" smtClean="0">
                <a:solidFill>
                  <a:srgbClr val="00205B"/>
                </a:solidFill>
              </a:rPr>
              <a:t>					for </a:t>
            </a:r>
            <a:r>
              <a:rPr lang="en-US" sz="1600" dirty="0">
                <a:solidFill>
                  <a:srgbClr val="00205B"/>
                </a:solidFill>
              </a:rPr>
              <a:t>Children in Europe, Lessons Learned and Way Forward, 	</a:t>
            </a:r>
            <a:r>
              <a:rPr lang="en-US" sz="1600" dirty="0" smtClean="0">
                <a:solidFill>
                  <a:srgbClr val="00205B"/>
                </a:solidFill>
              </a:rPr>
              <a:t>						</a:t>
            </a:r>
            <a:r>
              <a:rPr lang="en-US" sz="1600" dirty="0" err="1" smtClean="0">
                <a:solidFill>
                  <a:srgbClr val="00205B"/>
                </a:solidFill>
              </a:rPr>
              <a:t>Eurochild</a:t>
            </a:r>
            <a:r>
              <a:rPr lang="en-US" sz="1600" dirty="0">
                <a:solidFill>
                  <a:srgbClr val="00205B"/>
                </a:solidFill>
              </a:rPr>
              <a:t>, 2014.</a:t>
            </a:r>
          </a:p>
          <a:p>
            <a:pPr>
              <a:spcAft>
                <a:spcPts val="1800"/>
              </a:spcAft>
            </a:pPr>
            <a:endParaRPr lang="en-US" sz="2000" dirty="0" smtClean="0">
              <a:solidFill>
                <a:srgbClr val="00205B"/>
              </a:solidFill>
            </a:endParaRPr>
          </a:p>
          <a:p>
            <a:endParaRPr lang="en-US" sz="2000" dirty="0" smtClean="0">
              <a:solidFill>
                <a:srgbClr val="00205B"/>
              </a:solidFill>
            </a:endParaRPr>
          </a:p>
          <a:p>
            <a:endParaRPr lang="en-US" sz="2000" dirty="0">
              <a:solidFill>
                <a:srgbClr val="00205B"/>
              </a:solidFill>
            </a:endParaRPr>
          </a:p>
          <a:p>
            <a:endParaRPr lang="en-US" sz="2000" b="1" dirty="0">
              <a:solidFill>
                <a:srgbClr val="FF0066"/>
              </a:solidFill>
            </a:endParaRPr>
          </a:p>
        </p:txBody>
      </p:sp>
      <p:sp>
        <p:nvSpPr>
          <p:cNvPr id="4" name="TextBox 3"/>
          <p:cNvSpPr txBox="1"/>
          <p:nvPr/>
        </p:nvSpPr>
        <p:spPr>
          <a:xfrm>
            <a:off x="540571" y="433486"/>
            <a:ext cx="6521241" cy="553998"/>
          </a:xfrm>
          <a:prstGeom prst="rect">
            <a:avLst/>
          </a:prstGeom>
          <a:noFill/>
        </p:spPr>
        <p:txBody>
          <a:bodyPr wrap="square" rtlCol="0">
            <a:spAutoFit/>
          </a:bodyPr>
          <a:lstStyle/>
          <a:p>
            <a:r>
              <a:rPr lang="en-GB" sz="3000" b="1" dirty="0" smtClean="0">
                <a:solidFill>
                  <a:srgbClr val="FF0066"/>
                </a:solidFill>
              </a:rPr>
              <a:t>Children in institutions</a:t>
            </a:r>
            <a:endParaRPr lang="en-GB" sz="3000" b="1" dirty="0">
              <a:solidFill>
                <a:srgbClr val="FF0066"/>
              </a:solidFill>
            </a:endParaRPr>
          </a:p>
        </p:txBody>
      </p:sp>
    </p:spTree>
    <p:extLst>
      <p:ext uri="{BB962C8B-B14F-4D97-AF65-F5344CB8AC3E}">
        <p14:creationId xmlns:p14="http://schemas.microsoft.com/office/powerpoint/2010/main" val="1274718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0571" y="710485"/>
            <a:ext cx="6872600" cy="553998"/>
          </a:xfrm>
          <a:prstGeom prst="rect">
            <a:avLst/>
          </a:prstGeom>
          <a:noFill/>
        </p:spPr>
        <p:txBody>
          <a:bodyPr wrap="square" rtlCol="0">
            <a:spAutoFit/>
          </a:bodyPr>
          <a:lstStyle/>
          <a:p>
            <a:r>
              <a:rPr lang="en-GB" sz="3000" b="1" dirty="0" smtClean="0">
                <a:solidFill>
                  <a:srgbClr val="FF0066"/>
                </a:solidFill>
              </a:rPr>
              <a:t>The Opening Doors Campaign Phase II</a:t>
            </a:r>
            <a:endParaRPr lang="en-GB" sz="3000" b="1" dirty="0">
              <a:solidFill>
                <a:srgbClr val="FF0066"/>
              </a:solidFill>
            </a:endParaRPr>
          </a:p>
        </p:txBody>
      </p:sp>
      <p:sp>
        <p:nvSpPr>
          <p:cNvPr id="6" name="Shape 217"/>
          <p:cNvSpPr txBox="1"/>
          <p:nvPr/>
        </p:nvSpPr>
        <p:spPr>
          <a:xfrm>
            <a:off x="487572" y="1173777"/>
            <a:ext cx="3463942" cy="2583997"/>
          </a:xfrm>
          <a:prstGeom prst="rect">
            <a:avLst/>
          </a:prstGeom>
          <a:noFill/>
          <a:ln>
            <a:noFill/>
          </a:ln>
        </p:spPr>
        <p:txBody>
          <a:bodyPr lIns="68569" tIns="34275" rIns="68569" bIns="34275" anchor="t" anchorCtr="0">
            <a:noAutofit/>
          </a:bodyPr>
          <a:lstStyle/>
          <a:p>
            <a:pPr marL="285750" indent="-285750">
              <a:buSzPct val="25000"/>
              <a:buFont typeface="Arial" panose="020B0604020202020204" pitchFamily="34" charset="0"/>
              <a:buChar char="•"/>
            </a:pPr>
            <a:r>
              <a:rPr lang="en-US" dirty="0">
                <a:solidFill>
                  <a:srgbClr val="002060"/>
                </a:solidFill>
                <a:ea typeface="Calibri"/>
                <a:cs typeface="Calibri"/>
              </a:rPr>
              <a:t>Strengthening Families – Ending Institutional Care. </a:t>
            </a:r>
            <a:endParaRPr lang="en-US" dirty="0" smtClean="0">
              <a:solidFill>
                <a:srgbClr val="002060"/>
              </a:solidFill>
              <a:ea typeface="Calibri"/>
              <a:cs typeface="Calibri"/>
            </a:endParaRPr>
          </a:p>
          <a:p>
            <a:pPr marL="257175" indent="-257175">
              <a:buSzPct val="25000"/>
              <a:buFont typeface="Arial" panose="020B0604020202020204" pitchFamily="34" charset="0"/>
              <a:buChar char="•"/>
            </a:pPr>
            <a:endParaRPr lang="en-US" dirty="0">
              <a:solidFill>
                <a:srgbClr val="002060"/>
              </a:solidFill>
              <a:ea typeface="Calibri"/>
              <a:cs typeface="Calibri"/>
            </a:endParaRPr>
          </a:p>
          <a:p>
            <a:pPr marL="257175" indent="-257175">
              <a:spcAft>
                <a:spcPts val="900"/>
              </a:spcAft>
              <a:buFont typeface="Arial" panose="020B0604020202020204" pitchFamily="34" charset="0"/>
              <a:buChar char="•"/>
            </a:pPr>
            <a:r>
              <a:rPr lang="en-US" dirty="0">
                <a:solidFill>
                  <a:srgbClr val="002060"/>
                </a:solidFill>
                <a:ea typeface="Calibri"/>
                <a:cs typeface="Calibri"/>
              </a:rPr>
              <a:t>Calling on the EU and national governments to </a:t>
            </a:r>
            <a:r>
              <a:rPr lang="en-US" dirty="0" err="1">
                <a:solidFill>
                  <a:srgbClr val="002060"/>
                </a:solidFill>
                <a:ea typeface="Calibri"/>
                <a:cs typeface="Calibri"/>
              </a:rPr>
              <a:t>prioritise</a:t>
            </a:r>
            <a:r>
              <a:rPr lang="en-US" dirty="0">
                <a:solidFill>
                  <a:srgbClr val="002060"/>
                </a:solidFill>
                <a:ea typeface="Calibri"/>
                <a:cs typeface="Calibri"/>
              </a:rPr>
              <a:t> the transition from institutional to  family-based care</a:t>
            </a:r>
          </a:p>
          <a:p>
            <a:pPr marL="257175" indent="-257175">
              <a:spcAft>
                <a:spcPts val="900"/>
              </a:spcAft>
              <a:buFont typeface="Arial" panose="020B0604020202020204" pitchFamily="34" charset="0"/>
              <a:buChar char="•"/>
            </a:pPr>
            <a:r>
              <a:rPr lang="en-US" dirty="0">
                <a:solidFill>
                  <a:srgbClr val="002060"/>
                </a:solidFill>
                <a:ea typeface="Calibri"/>
                <a:cs typeface="Calibri"/>
              </a:rPr>
              <a:t>Putting children back at the heart of Europe’s child protection systems</a:t>
            </a:r>
          </a:p>
          <a:p>
            <a:pPr marL="342900" indent="-342900">
              <a:buSzPct val="25000"/>
              <a:buFont typeface="Arial" panose="020B0604020202020204" pitchFamily="34" charset="0"/>
              <a:buChar char="•"/>
            </a:pPr>
            <a:endParaRPr lang="en-US" dirty="0">
              <a:solidFill>
                <a:srgbClr val="0070C0"/>
              </a:solidFill>
              <a:latin typeface="Calibri"/>
              <a:ea typeface="Calibri"/>
              <a:cs typeface="Calibri"/>
            </a:endParaRPr>
          </a:p>
        </p:txBody>
      </p:sp>
      <p:pic>
        <p:nvPicPr>
          <p:cNvPr id="9" name="Content Placeholder 2"/>
          <p:cNvPicPr>
            <a:picLocks noChangeAspect="1"/>
          </p:cNvPicPr>
          <p:nvPr/>
        </p:nvPicPr>
        <p:blipFill rotWithShape="1">
          <a:blip r:embed="rId3"/>
          <a:srcRect l="-290" t="6963" r="6781" b="25654"/>
          <a:stretch/>
        </p:blipFill>
        <p:spPr>
          <a:xfrm>
            <a:off x="4555673" y="1656200"/>
            <a:ext cx="4153746" cy="1870771"/>
          </a:xfrm>
          <a:prstGeom prst="rect">
            <a:avLst/>
          </a:prstGeom>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744" y="4349015"/>
            <a:ext cx="2040615" cy="89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0515" y="4008041"/>
            <a:ext cx="2339667" cy="52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2867" y="5104549"/>
            <a:ext cx="2145611" cy="70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descr="HH_New-Lockup_Black_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9666" y="5012208"/>
            <a:ext cx="2619548" cy="87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1052" y="4041323"/>
            <a:ext cx="1672073" cy="55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438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b="1" dirty="0">
                <a:solidFill>
                  <a:srgbClr val="FF0066"/>
                </a:solidFill>
                <a:latin typeface="+mn-lt"/>
                <a:ea typeface="+mn-ea"/>
                <a:cs typeface="+mn-cs"/>
              </a:rPr>
              <a:t>Where the Campaign Operates </a:t>
            </a:r>
          </a:p>
        </p:txBody>
      </p:sp>
      <p:pic>
        <p:nvPicPr>
          <p:cNvPr id="4" name="Content Placeholder 3"/>
          <p:cNvPicPr>
            <a:picLocks noGrp="1" noChangeAspect="1"/>
          </p:cNvPicPr>
          <p:nvPr>
            <p:ph idx="1"/>
          </p:nvPr>
        </p:nvPicPr>
        <p:blipFill rotWithShape="1">
          <a:blip r:embed="rId3"/>
          <a:srcRect l="12732" t="11164" r="14262" b="4617"/>
          <a:stretch/>
        </p:blipFill>
        <p:spPr>
          <a:xfrm>
            <a:off x="310243" y="846138"/>
            <a:ext cx="8539843" cy="5956982"/>
          </a:xfrm>
          <a:prstGeom prst="rect">
            <a:avLst/>
          </a:prstGeom>
        </p:spPr>
      </p:pic>
    </p:spTree>
    <p:extLst>
      <p:ext uri="{BB962C8B-B14F-4D97-AF65-F5344CB8AC3E}">
        <p14:creationId xmlns:p14="http://schemas.microsoft.com/office/powerpoint/2010/main" val="308391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623" y="1905919"/>
            <a:ext cx="3837794" cy="3170099"/>
          </a:xfrm>
          <a:prstGeom prst="rect">
            <a:avLst/>
          </a:prstGeom>
        </p:spPr>
        <p:txBody>
          <a:bodyPr wrap="square">
            <a:spAutoFit/>
          </a:bodyPr>
          <a:lstStyle/>
          <a:p>
            <a:r>
              <a:rPr lang="en-US" sz="2000" dirty="0">
                <a:solidFill>
                  <a:srgbClr val="00205B"/>
                </a:solidFill>
              </a:rPr>
              <a:t>The Opening Doors for Europe’s Children campaign aims to support national efforts to develop child protection systems that strengthen families and ensure high-quality family- and community-based alternative care for children, by leveraging EU funding and policy and building capacity in civil society.</a:t>
            </a:r>
          </a:p>
        </p:txBody>
      </p:sp>
      <p:sp>
        <p:nvSpPr>
          <p:cNvPr id="4" name="TextBox 3"/>
          <p:cNvSpPr txBox="1"/>
          <p:nvPr/>
        </p:nvSpPr>
        <p:spPr>
          <a:xfrm>
            <a:off x="540571" y="1056883"/>
            <a:ext cx="2896497" cy="1015663"/>
          </a:xfrm>
          <a:prstGeom prst="rect">
            <a:avLst/>
          </a:prstGeom>
          <a:noFill/>
        </p:spPr>
        <p:txBody>
          <a:bodyPr wrap="square" rtlCol="0">
            <a:spAutoFit/>
          </a:bodyPr>
          <a:lstStyle/>
          <a:p>
            <a:r>
              <a:rPr lang="en-GB" sz="3000" b="1" smtClean="0">
                <a:solidFill>
                  <a:srgbClr val="FF0066"/>
                </a:solidFill>
              </a:rPr>
              <a:t>Overarching </a:t>
            </a:r>
            <a:r>
              <a:rPr lang="en-GB" sz="3000" b="1" dirty="0">
                <a:solidFill>
                  <a:srgbClr val="FF0066"/>
                </a:solidFill>
              </a:rPr>
              <a:t>Goal</a:t>
            </a:r>
          </a:p>
        </p:txBody>
      </p:sp>
      <p:pic>
        <p:nvPicPr>
          <p:cNvPr id="6" name="Picture 2"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416" y="1721354"/>
            <a:ext cx="4314825" cy="249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25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b="1" dirty="0" smtClean="0">
                <a:solidFill>
                  <a:srgbClr val="FF0066"/>
                </a:solidFill>
                <a:latin typeface="+mn-lt"/>
                <a:ea typeface="+mn-ea"/>
                <a:cs typeface="+mn-cs"/>
              </a:rPr>
              <a:t>Alternative </a:t>
            </a:r>
            <a:r>
              <a:rPr lang="en-US" sz="3000" b="1" dirty="0">
                <a:solidFill>
                  <a:srgbClr val="FF0066"/>
                </a:solidFill>
                <a:latin typeface="+mn-lt"/>
                <a:ea typeface="+mn-ea"/>
                <a:cs typeface="+mn-cs"/>
              </a:rPr>
              <a:t>Care </a:t>
            </a:r>
            <a:r>
              <a:rPr lang="en-US" sz="3000" b="1" dirty="0" smtClean="0">
                <a:solidFill>
                  <a:srgbClr val="FF0066"/>
                </a:solidFill>
                <a:latin typeface="+mn-lt"/>
                <a:ea typeface="+mn-ea"/>
                <a:cs typeface="+mn-cs"/>
              </a:rPr>
              <a:t>in Hungary, Bulgaria&amp; Belgium</a:t>
            </a:r>
            <a:br>
              <a:rPr lang="en-US" sz="3000" b="1" dirty="0" smtClean="0">
                <a:solidFill>
                  <a:srgbClr val="FF0066"/>
                </a:solidFill>
                <a:latin typeface="+mn-lt"/>
                <a:ea typeface="+mn-ea"/>
                <a:cs typeface="+mn-cs"/>
              </a:rPr>
            </a:br>
            <a:r>
              <a:rPr lang="en-US" sz="3000" b="1" dirty="0" smtClean="0">
                <a:solidFill>
                  <a:srgbClr val="FF0066"/>
                </a:solidFill>
                <a:latin typeface="+mn-lt"/>
                <a:ea typeface="+mn-ea"/>
                <a:cs typeface="+mn-cs"/>
              </a:rPr>
              <a:t>Policy &amp; Practice </a:t>
            </a:r>
            <a:endParaRPr lang="en-US" sz="3000" b="1" dirty="0">
              <a:solidFill>
                <a:srgbClr val="FF0066"/>
              </a:solidFill>
              <a:latin typeface="+mn-lt"/>
              <a:ea typeface="+mn-ea"/>
              <a:cs typeface="+mn-cs"/>
            </a:endParaRPr>
          </a:p>
        </p:txBody>
      </p:sp>
      <p:sp>
        <p:nvSpPr>
          <p:cNvPr id="3" name="Content Placeholder 2"/>
          <p:cNvSpPr>
            <a:spLocks noGrp="1"/>
          </p:cNvSpPr>
          <p:nvPr>
            <p:ph idx="1"/>
          </p:nvPr>
        </p:nvSpPr>
        <p:spPr/>
        <p:txBody>
          <a:bodyPr/>
          <a:lstStyle/>
          <a:p>
            <a:pPr marL="0" indent="0">
              <a:buNone/>
            </a:pPr>
            <a:r>
              <a:rPr lang="en-US" sz="2000" dirty="0" smtClean="0">
                <a:solidFill>
                  <a:srgbClr val="00205B"/>
                </a:solidFill>
              </a:rPr>
              <a:t>Special Focus: </a:t>
            </a:r>
          </a:p>
          <a:p>
            <a:pPr marL="0" indent="0">
              <a:buNone/>
            </a:pPr>
            <a:endParaRPr lang="en-US" sz="2000" dirty="0" smtClean="0">
              <a:solidFill>
                <a:srgbClr val="00205B"/>
              </a:solidFill>
            </a:endParaRPr>
          </a:p>
          <a:p>
            <a:r>
              <a:rPr lang="en-US" sz="2000" dirty="0" smtClean="0">
                <a:solidFill>
                  <a:srgbClr val="00205B"/>
                </a:solidFill>
              </a:rPr>
              <a:t>Children with </a:t>
            </a:r>
            <a:r>
              <a:rPr lang="en-US" sz="2000" dirty="0">
                <a:solidFill>
                  <a:srgbClr val="00205B"/>
                </a:solidFill>
              </a:rPr>
              <a:t>disabilities </a:t>
            </a:r>
            <a:r>
              <a:rPr lang="en-US" sz="2000" dirty="0" smtClean="0">
                <a:solidFill>
                  <a:srgbClr val="00205B"/>
                </a:solidFill>
              </a:rPr>
              <a:t>in institutional care </a:t>
            </a:r>
            <a:endParaRPr lang="en-US" sz="2000" dirty="0">
              <a:solidFill>
                <a:srgbClr val="00205B"/>
              </a:solidFill>
            </a:endParaRPr>
          </a:p>
          <a:p>
            <a:r>
              <a:rPr lang="en-US" sz="2000" dirty="0">
                <a:solidFill>
                  <a:srgbClr val="00205B"/>
                </a:solidFill>
              </a:rPr>
              <a:t>Children in institutional care 0-3 years old </a:t>
            </a:r>
          </a:p>
          <a:p>
            <a:r>
              <a:rPr lang="en-US" sz="2000" dirty="0">
                <a:solidFill>
                  <a:srgbClr val="00205B"/>
                </a:solidFill>
              </a:rPr>
              <a:t>Family </a:t>
            </a:r>
            <a:r>
              <a:rPr lang="en-US" sz="2000" dirty="0" smtClean="0">
                <a:solidFill>
                  <a:srgbClr val="00205B"/>
                </a:solidFill>
              </a:rPr>
              <a:t>&amp; Community based </a:t>
            </a:r>
            <a:r>
              <a:rPr lang="en-US" sz="2000" dirty="0">
                <a:solidFill>
                  <a:srgbClr val="00205B"/>
                </a:solidFill>
              </a:rPr>
              <a:t>care </a:t>
            </a:r>
          </a:p>
          <a:p>
            <a:pPr marL="0" indent="0">
              <a:buNone/>
            </a:pPr>
            <a:endParaRPr lang="en-US" dirty="0"/>
          </a:p>
        </p:txBody>
      </p:sp>
    </p:spTree>
    <p:extLst>
      <p:ext uri="{BB962C8B-B14F-4D97-AF65-F5344CB8AC3E}">
        <p14:creationId xmlns:p14="http://schemas.microsoft.com/office/powerpoint/2010/main" val="106422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b="1" dirty="0">
                <a:solidFill>
                  <a:srgbClr val="FF0066"/>
                </a:solidFill>
                <a:latin typeface="+mn-lt"/>
                <a:ea typeface="+mn-ea"/>
                <a:cs typeface="+mn-cs"/>
              </a:rPr>
              <a:t>Children with disabilities </a:t>
            </a:r>
          </a:p>
        </p:txBody>
      </p:sp>
      <p:sp>
        <p:nvSpPr>
          <p:cNvPr id="3" name="Content Placeholder 2"/>
          <p:cNvSpPr>
            <a:spLocks noGrp="1"/>
          </p:cNvSpPr>
          <p:nvPr>
            <p:ph idx="1"/>
          </p:nvPr>
        </p:nvSpPr>
        <p:spPr>
          <a:xfrm>
            <a:off x="457200" y="976085"/>
            <a:ext cx="8229600" cy="4525963"/>
          </a:xfrm>
        </p:spPr>
        <p:txBody>
          <a:bodyPr/>
          <a:lstStyle/>
          <a:p>
            <a:r>
              <a:rPr lang="en-US" sz="2000" dirty="0">
                <a:solidFill>
                  <a:srgbClr val="00205B"/>
                </a:solidFill>
              </a:rPr>
              <a:t>Hungary: </a:t>
            </a:r>
          </a:p>
          <a:p>
            <a:pPr lvl="1"/>
            <a:r>
              <a:rPr lang="en-US" sz="2000" dirty="0">
                <a:solidFill>
                  <a:srgbClr val="00205B"/>
                </a:solidFill>
              </a:rPr>
              <a:t>Children segregated from society</a:t>
            </a:r>
          </a:p>
          <a:p>
            <a:pPr lvl="1"/>
            <a:r>
              <a:rPr lang="en-US" sz="2000" dirty="0" smtClean="0">
                <a:solidFill>
                  <a:srgbClr val="00205B"/>
                </a:solidFill>
              </a:rPr>
              <a:t>Children are lagging in institutional care  </a:t>
            </a:r>
            <a:endParaRPr lang="en-US" sz="2000" dirty="0">
              <a:solidFill>
                <a:srgbClr val="00205B"/>
              </a:solidFill>
            </a:endParaRPr>
          </a:p>
          <a:p>
            <a:pPr lvl="1"/>
            <a:r>
              <a:rPr lang="en-US" sz="2000" dirty="0" smtClean="0">
                <a:solidFill>
                  <a:srgbClr val="00205B"/>
                </a:solidFill>
              </a:rPr>
              <a:t>Lack </a:t>
            </a:r>
            <a:r>
              <a:rPr lang="en-US" sz="2000" dirty="0">
                <a:solidFill>
                  <a:srgbClr val="00205B"/>
                </a:solidFill>
              </a:rPr>
              <a:t>of inclusive education </a:t>
            </a:r>
            <a:r>
              <a:rPr lang="en-US" sz="2000" dirty="0" smtClean="0">
                <a:solidFill>
                  <a:srgbClr val="00205B"/>
                </a:solidFill>
              </a:rPr>
              <a:t>READ QUESTIONNAIRE</a:t>
            </a:r>
            <a:endParaRPr lang="en-US" sz="2000" dirty="0">
              <a:solidFill>
                <a:srgbClr val="00205B"/>
              </a:solidFill>
            </a:endParaRPr>
          </a:p>
          <a:p>
            <a:r>
              <a:rPr lang="en-US" sz="2000" dirty="0">
                <a:solidFill>
                  <a:srgbClr val="00205B"/>
                </a:solidFill>
              </a:rPr>
              <a:t>Bulgaria: </a:t>
            </a:r>
          </a:p>
          <a:p>
            <a:pPr lvl="1"/>
            <a:r>
              <a:rPr lang="en-US" sz="2000" dirty="0">
                <a:solidFill>
                  <a:srgbClr val="00205B"/>
                </a:solidFill>
              </a:rPr>
              <a:t>2016: all institutions for children </a:t>
            </a:r>
            <a:r>
              <a:rPr lang="en-US" sz="2000" dirty="0" smtClean="0">
                <a:solidFill>
                  <a:srgbClr val="00205B"/>
                </a:solidFill>
              </a:rPr>
              <a:t>closed, </a:t>
            </a:r>
            <a:r>
              <a:rPr lang="en-US" sz="2000" dirty="0">
                <a:solidFill>
                  <a:srgbClr val="00205B"/>
                </a:solidFill>
              </a:rPr>
              <a:t>2,382 children in 253 FTPCs </a:t>
            </a:r>
          </a:p>
          <a:p>
            <a:pPr lvl="1"/>
            <a:r>
              <a:rPr lang="en-US" sz="2000" dirty="0" smtClean="0">
                <a:solidFill>
                  <a:srgbClr val="00205B"/>
                </a:solidFill>
              </a:rPr>
              <a:t>FTPCs </a:t>
            </a:r>
            <a:r>
              <a:rPr lang="en-US" sz="2000" dirty="0">
                <a:solidFill>
                  <a:srgbClr val="00205B"/>
                </a:solidFill>
              </a:rPr>
              <a:t>are seen as a permanent alternative to larger institutions, children are still excluded </a:t>
            </a:r>
          </a:p>
          <a:p>
            <a:r>
              <a:rPr lang="en-US" sz="2000" dirty="0">
                <a:solidFill>
                  <a:srgbClr val="00205B"/>
                </a:solidFill>
              </a:rPr>
              <a:t>Belgium: </a:t>
            </a:r>
          </a:p>
          <a:p>
            <a:pPr lvl="1"/>
            <a:r>
              <a:rPr lang="en-US" sz="2000" dirty="0" smtClean="0">
                <a:solidFill>
                  <a:srgbClr val="00205B"/>
                </a:solidFill>
              </a:rPr>
              <a:t>Children are treated based on medical model</a:t>
            </a:r>
            <a:endParaRPr lang="en-US" sz="2000" dirty="0">
              <a:solidFill>
                <a:srgbClr val="00205B"/>
              </a:solidFill>
            </a:endParaRPr>
          </a:p>
          <a:p>
            <a:pPr lvl="1"/>
            <a:r>
              <a:rPr lang="en-US" sz="2000" dirty="0">
                <a:solidFill>
                  <a:srgbClr val="00205B"/>
                </a:solidFill>
              </a:rPr>
              <a:t>90% of children in institutions </a:t>
            </a:r>
            <a:r>
              <a:rPr lang="en-US" sz="2000" dirty="0" smtClean="0">
                <a:solidFill>
                  <a:srgbClr val="00205B"/>
                </a:solidFill>
              </a:rPr>
              <a:t>in Flanders are </a:t>
            </a:r>
            <a:r>
              <a:rPr lang="en-US" sz="2000" dirty="0">
                <a:solidFill>
                  <a:srgbClr val="00205B"/>
                </a:solidFill>
              </a:rPr>
              <a:t>children with disabilities </a:t>
            </a:r>
          </a:p>
          <a:p>
            <a:pPr lvl="1"/>
            <a:r>
              <a:rPr lang="en-US" sz="2000" dirty="0">
                <a:solidFill>
                  <a:srgbClr val="00205B"/>
                </a:solidFill>
              </a:rPr>
              <a:t>Limited access to inclusive education </a:t>
            </a:r>
          </a:p>
          <a:p>
            <a:pPr lvl="1"/>
            <a:endParaRPr lang="en-US" sz="2000" dirty="0"/>
          </a:p>
          <a:p>
            <a:pPr lvl="1"/>
            <a:endParaRPr lang="en-US" dirty="0" smtClean="0"/>
          </a:p>
          <a:p>
            <a:pPr lvl="1"/>
            <a:endParaRPr lang="en-US" dirty="0" smtClean="0"/>
          </a:p>
        </p:txBody>
      </p:sp>
    </p:spTree>
    <p:extLst>
      <p:ext uri="{BB962C8B-B14F-4D97-AF65-F5344CB8AC3E}">
        <p14:creationId xmlns:p14="http://schemas.microsoft.com/office/powerpoint/2010/main" val="30577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b="1" dirty="0">
                <a:solidFill>
                  <a:srgbClr val="FF0066"/>
                </a:solidFill>
                <a:latin typeface="+mn-lt"/>
                <a:ea typeface="+mn-ea"/>
                <a:cs typeface="+mn-cs"/>
              </a:rPr>
              <a:t>0-3 years old children in </a:t>
            </a:r>
            <a:r>
              <a:rPr lang="en-US" sz="3000" b="1" dirty="0" smtClean="0">
                <a:solidFill>
                  <a:srgbClr val="FF0066"/>
                </a:solidFill>
                <a:latin typeface="+mn-lt"/>
                <a:ea typeface="+mn-ea"/>
                <a:cs typeface="+mn-cs"/>
              </a:rPr>
              <a:t>institutional care</a:t>
            </a:r>
            <a:endParaRPr lang="en-US" sz="3000" b="1" dirty="0">
              <a:solidFill>
                <a:srgbClr val="FF0066"/>
              </a:solidFill>
              <a:latin typeface="+mn-lt"/>
              <a:ea typeface="+mn-ea"/>
              <a:cs typeface="+mn-cs"/>
            </a:endParaRPr>
          </a:p>
        </p:txBody>
      </p:sp>
      <p:sp>
        <p:nvSpPr>
          <p:cNvPr id="3" name="Content Placeholder 2"/>
          <p:cNvSpPr>
            <a:spLocks noGrp="1"/>
          </p:cNvSpPr>
          <p:nvPr>
            <p:ph idx="1"/>
          </p:nvPr>
        </p:nvSpPr>
        <p:spPr>
          <a:xfrm>
            <a:off x="457200" y="1092200"/>
            <a:ext cx="8229600" cy="4525963"/>
          </a:xfrm>
        </p:spPr>
        <p:txBody>
          <a:bodyPr/>
          <a:lstStyle/>
          <a:p>
            <a:r>
              <a:rPr lang="en-US" sz="2000" dirty="0">
                <a:solidFill>
                  <a:srgbClr val="00205B"/>
                </a:solidFill>
              </a:rPr>
              <a:t>Hungary: </a:t>
            </a:r>
          </a:p>
          <a:p>
            <a:pPr lvl="1"/>
            <a:r>
              <a:rPr lang="en-US" sz="2000" dirty="0">
                <a:solidFill>
                  <a:srgbClr val="00205B"/>
                </a:solidFill>
              </a:rPr>
              <a:t>Legislation prohibits institutional care for 0-6 years old. </a:t>
            </a:r>
          </a:p>
          <a:p>
            <a:pPr lvl="2"/>
            <a:r>
              <a:rPr lang="en-US" sz="2000" dirty="0">
                <a:solidFill>
                  <a:srgbClr val="00205B"/>
                </a:solidFill>
              </a:rPr>
              <a:t>However, 289 children 0-3 in 3 institutions </a:t>
            </a:r>
          </a:p>
          <a:p>
            <a:r>
              <a:rPr lang="en-US" sz="2000" dirty="0" smtClean="0">
                <a:solidFill>
                  <a:srgbClr val="00205B"/>
                </a:solidFill>
              </a:rPr>
              <a:t>Bulgaria</a:t>
            </a:r>
            <a:r>
              <a:rPr lang="en-US" sz="2000" dirty="0">
                <a:solidFill>
                  <a:srgbClr val="00205B"/>
                </a:solidFill>
              </a:rPr>
              <a:t>: </a:t>
            </a:r>
          </a:p>
          <a:p>
            <a:pPr lvl="1"/>
            <a:r>
              <a:rPr lang="en-US" sz="2000" dirty="0">
                <a:solidFill>
                  <a:srgbClr val="00205B"/>
                </a:solidFill>
              </a:rPr>
              <a:t>Despite the decrease, 726 children under the age of 3 in institutional care </a:t>
            </a:r>
            <a:endParaRPr lang="en-US" sz="2000" dirty="0" smtClean="0">
              <a:solidFill>
                <a:srgbClr val="00205B"/>
              </a:solidFill>
            </a:endParaRPr>
          </a:p>
          <a:p>
            <a:r>
              <a:rPr lang="en-US" sz="2000" dirty="0">
                <a:solidFill>
                  <a:srgbClr val="00205B"/>
                </a:solidFill>
              </a:rPr>
              <a:t>Belgium: </a:t>
            </a:r>
          </a:p>
          <a:p>
            <a:pPr lvl="1"/>
            <a:r>
              <a:rPr lang="en-US" sz="2000" dirty="0">
                <a:solidFill>
                  <a:srgbClr val="00205B"/>
                </a:solidFill>
              </a:rPr>
              <a:t>Social hospitalization of children 0-3 years old </a:t>
            </a:r>
          </a:p>
          <a:p>
            <a:pPr lvl="1"/>
            <a:r>
              <a:rPr lang="en-US" sz="2000" dirty="0">
                <a:solidFill>
                  <a:srgbClr val="00205B"/>
                </a:solidFill>
              </a:rPr>
              <a:t>No legislation, no DI strategy prohibiting institutional care of children 0-3 years old. </a:t>
            </a:r>
            <a:r>
              <a:rPr lang="en-US" sz="2000" dirty="0" smtClean="0">
                <a:solidFill>
                  <a:srgbClr val="00205B"/>
                </a:solidFill>
              </a:rPr>
              <a:t>SEE INTERNAL REPORT </a:t>
            </a:r>
            <a:endParaRPr lang="en-US" sz="2000" dirty="0">
              <a:solidFill>
                <a:srgbClr val="00205B"/>
              </a:solidFill>
            </a:endParaRPr>
          </a:p>
          <a:p>
            <a:pPr lvl="1"/>
            <a:endParaRPr lang="en-US" sz="2000" dirty="0">
              <a:solidFill>
                <a:srgbClr val="00205B"/>
              </a:solidFill>
            </a:endParaRPr>
          </a:p>
          <a:p>
            <a:pPr lvl="1"/>
            <a:endParaRPr lang="en-US" sz="2000" dirty="0" smtClean="0"/>
          </a:p>
          <a:p>
            <a:endParaRPr lang="en-US" dirty="0" smtClean="0"/>
          </a:p>
          <a:p>
            <a:pPr lvl="1"/>
            <a:endParaRPr lang="en-US" dirty="0"/>
          </a:p>
        </p:txBody>
      </p:sp>
    </p:spTree>
    <p:extLst>
      <p:ext uri="{BB962C8B-B14F-4D97-AF65-F5344CB8AC3E}">
        <p14:creationId xmlns:p14="http://schemas.microsoft.com/office/powerpoint/2010/main" val="183086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b="1" dirty="0">
                <a:solidFill>
                  <a:srgbClr val="FF0066"/>
                </a:solidFill>
                <a:latin typeface="+mn-lt"/>
                <a:ea typeface="+mn-ea"/>
                <a:cs typeface="+mn-cs"/>
              </a:rPr>
              <a:t>Family </a:t>
            </a:r>
            <a:r>
              <a:rPr lang="en-US" sz="3000" b="1" dirty="0" smtClean="0">
                <a:solidFill>
                  <a:srgbClr val="FF0066"/>
                </a:solidFill>
                <a:latin typeface="+mn-lt"/>
                <a:ea typeface="+mn-ea"/>
                <a:cs typeface="+mn-cs"/>
              </a:rPr>
              <a:t>&amp; community </a:t>
            </a:r>
            <a:r>
              <a:rPr lang="en-US" sz="3000" b="1" dirty="0">
                <a:solidFill>
                  <a:srgbClr val="FF0066"/>
                </a:solidFill>
                <a:latin typeface="+mn-lt"/>
                <a:ea typeface="+mn-ea"/>
                <a:cs typeface="+mn-cs"/>
              </a:rPr>
              <a:t>based care </a:t>
            </a:r>
          </a:p>
        </p:txBody>
      </p:sp>
      <p:sp>
        <p:nvSpPr>
          <p:cNvPr id="3" name="Content Placeholder 2"/>
          <p:cNvSpPr>
            <a:spLocks noGrp="1"/>
          </p:cNvSpPr>
          <p:nvPr>
            <p:ph idx="1"/>
          </p:nvPr>
        </p:nvSpPr>
        <p:spPr>
          <a:xfrm>
            <a:off x="457200" y="1034142"/>
            <a:ext cx="8229600" cy="4525963"/>
          </a:xfrm>
        </p:spPr>
        <p:txBody>
          <a:bodyPr/>
          <a:lstStyle/>
          <a:p>
            <a:pPr marL="0" indent="0">
              <a:buNone/>
            </a:pPr>
            <a:r>
              <a:rPr lang="en-US" sz="2000" dirty="0">
                <a:solidFill>
                  <a:srgbClr val="00205B"/>
                </a:solidFill>
              </a:rPr>
              <a:t>Hungary </a:t>
            </a:r>
          </a:p>
          <a:p>
            <a:r>
              <a:rPr lang="en-US" sz="2000" dirty="0">
                <a:solidFill>
                  <a:srgbClr val="00205B"/>
                </a:solidFill>
              </a:rPr>
              <a:t>Family based care: </a:t>
            </a:r>
          </a:p>
          <a:p>
            <a:pPr lvl="1"/>
            <a:r>
              <a:rPr lang="en-US" sz="2000" dirty="0">
                <a:solidFill>
                  <a:srgbClr val="00205B"/>
                </a:solidFill>
              </a:rPr>
              <a:t>Foster care is a priority: Foster care families in isolation, not monitored, no access to services </a:t>
            </a:r>
          </a:p>
          <a:p>
            <a:pPr lvl="1"/>
            <a:r>
              <a:rPr lang="en-US" sz="2000" dirty="0">
                <a:solidFill>
                  <a:srgbClr val="00205B"/>
                </a:solidFill>
              </a:rPr>
              <a:t>Community based care: </a:t>
            </a:r>
          </a:p>
          <a:p>
            <a:pPr lvl="2"/>
            <a:r>
              <a:rPr lang="en-US" sz="2000" dirty="0">
                <a:solidFill>
                  <a:srgbClr val="00205B"/>
                </a:solidFill>
              </a:rPr>
              <a:t>In 2015 41 SGHs, 200 in total. SGHs isolated, with no access to services, untrained staff, not able meet children’s complex needs </a:t>
            </a:r>
          </a:p>
          <a:p>
            <a:pPr marL="0" indent="0">
              <a:buNone/>
            </a:pPr>
            <a:r>
              <a:rPr lang="en-US" sz="2000" dirty="0">
                <a:solidFill>
                  <a:srgbClr val="00205B"/>
                </a:solidFill>
              </a:rPr>
              <a:t>Belgium </a:t>
            </a:r>
          </a:p>
          <a:p>
            <a:pPr lvl="1"/>
            <a:r>
              <a:rPr lang="en-US" sz="2000" dirty="0">
                <a:solidFill>
                  <a:srgbClr val="00205B"/>
                </a:solidFill>
              </a:rPr>
              <a:t>Family based care: </a:t>
            </a:r>
          </a:p>
          <a:p>
            <a:pPr lvl="2"/>
            <a:r>
              <a:rPr lang="en-US" sz="2000" dirty="0">
                <a:solidFill>
                  <a:srgbClr val="00205B"/>
                </a:solidFill>
              </a:rPr>
              <a:t>Foster </a:t>
            </a:r>
            <a:r>
              <a:rPr lang="en-US" sz="2000" dirty="0" err="1">
                <a:solidFill>
                  <a:srgbClr val="00205B"/>
                </a:solidFill>
              </a:rPr>
              <a:t>carers</a:t>
            </a:r>
            <a:r>
              <a:rPr lang="en-US" sz="2000" dirty="0">
                <a:solidFill>
                  <a:srgbClr val="00205B"/>
                </a:solidFill>
              </a:rPr>
              <a:t> not </a:t>
            </a:r>
            <a:r>
              <a:rPr lang="en-US" sz="2000" dirty="0" smtClean="0">
                <a:solidFill>
                  <a:srgbClr val="00205B"/>
                </a:solidFill>
              </a:rPr>
              <a:t>supported</a:t>
            </a:r>
          </a:p>
          <a:p>
            <a:pPr lvl="2"/>
            <a:r>
              <a:rPr lang="en-US" sz="2000" dirty="0" smtClean="0">
                <a:solidFill>
                  <a:srgbClr val="00205B"/>
                </a:solidFill>
              </a:rPr>
              <a:t>Benefits have decreased/ foster </a:t>
            </a:r>
            <a:r>
              <a:rPr lang="en-US" sz="2000" dirty="0" err="1" smtClean="0">
                <a:solidFill>
                  <a:srgbClr val="00205B"/>
                </a:solidFill>
              </a:rPr>
              <a:t>carers</a:t>
            </a:r>
            <a:r>
              <a:rPr lang="en-US" sz="2000" dirty="0" smtClean="0">
                <a:solidFill>
                  <a:srgbClr val="00205B"/>
                </a:solidFill>
              </a:rPr>
              <a:t> do not have access to services </a:t>
            </a:r>
            <a:endParaRPr lang="en-US" sz="2000" dirty="0">
              <a:solidFill>
                <a:srgbClr val="00205B"/>
              </a:solidFill>
            </a:endParaRPr>
          </a:p>
          <a:p>
            <a:pPr lvl="1"/>
            <a:r>
              <a:rPr lang="en-US" sz="2000" dirty="0">
                <a:solidFill>
                  <a:srgbClr val="00205B"/>
                </a:solidFill>
              </a:rPr>
              <a:t>Community based care </a:t>
            </a:r>
            <a:endParaRPr lang="en-US" sz="2000" dirty="0" smtClean="0">
              <a:solidFill>
                <a:srgbClr val="00205B"/>
              </a:solidFill>
            </a:endParaRPr>
          </a:p>
          <a:p>
            <a:endParaRPr lang="en-US" sz="2400" dirty="0">
              <a:solidFill>
                <a:srgbClr val="00205B"/>
              </a:solidFill>
            </a:endParaRPr>
          </a:p>
          <a:p>
            <a:pPr lvl="2"/>
            <a:endParaRPr lang="en-US" sz="1400" dirty="0" smtClean="0"/>
          </a:p>
          <a:p>
            <a:pPr lvl="1"/>
            <a:endParaRPr lang="en-US" sz="2200" dirty="0"/>
          </a:p>
          <a:p>
            <a:pPr marL="914400" lvl="2" indent="0">
              <a:buNone/>
            </a:pPr>
            <a:endParaRPr lang="en-US" dirty="0"/>
          </a:p>
        </p:txBody>
      </p:sp>
    </p:spTree>
    <p:extLst>
      <p:ext uri="{BB962C8B-B14F-4D97-AF65-F5344CB8AC3E}">
        <p14:creationId xmlns:p14="http://schemas.microsoft.com/office/powerpoint/2010/main" val="2163718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4683</TotalTime>
  <Words>800</Words>
  <Application>Microsoft Office PowerPoint</Application>
  <PresentationFormat>Předvádění na obrazovce (4:3)</PresentationFormat>
  <Paragraphs>84</Paragraphs>
  <Slides>10</Slides>
  <Notes>5</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10</vt:i4>
      </vt:variant>
    </vt:vector>
  </HeadingPairs>
  <TitlesOfParts>
    <vt:vector size="15" baseType="lpstr">
      <vt:lpstr>Arial</vt:lpstr>
      <vt:lpstr>Calibri</vt:lpstr>
      <vt:lpstr>Wingdings</vt:lpstr>
      <vt:lpstr>Office Theme</vt:lpstr>
      <vt:lpstr>Custom Design</vt:lpstr>
      <vt:lpstr>Prezentace aplikace PowerPoint</vt:lpstr>
      <vt:lpstr>Prezentace aplikace PowerPoint</vt:lpstr>
      <vt:lpstr>Prezentace aplikace PowerPoint</vt:lpstr>
      <vt:lpstr>Where the Campaign Operates </vt:lpstr>
      <vt:lpstr>Prezentace aplikace PowerPoint</vt:lpstr>
      <vt:lpstr>Alternative Care in Hungary, Bulgaria&amp; Belgium Policy &amp; Practice </vt:lpstr>
      <vt:lpstr>Children with disabilities </vt:lpstr>
      <vt:lpstr>0-3 years old children in institutional care</vt:lpstr>
      <vt:lpstr>Family &amp; community based care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Moni</cp:lastModifiedBy>
  <cp:revision>249</cp:revision>
  <cp:lastPrinted>2017-01-16T11:50:25Z</cp:lastPrinted>
  <dcterms:created xsi:type="dcterms:W3CDTF">2014-03-27T16:27:14Z</dcterms:created>
  <dcterms:modified xsi:type="dcterms:W3CDTF">2017-05-19T06:48:53Z</dcterms:modified>
</cp:coreProperties>
</file>