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4" r:id="rId4"/>
    <p:sldId id="275" r:id="rId5"/>
    <p:sldId id="276" r:id="rId6"/>
    <p:sldId id="277" r:id="rId7"/>
    <p:sldId id="279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/>
              <a:t>Textmasterformate durch Klicken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Textmasterformate durch Klicken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4B2041-4CAF-4B63-9F15-FBB153C0760C}" type="datetimeFigureOut">
              <a:rPr lang="de-DE" smtClean="0"/>
              <a:pPr/>
              <a:t>19.05.2017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4F723A1-A368-49FB-A8B8-B9022766FBE8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59532" y="3056091"/>
            <a:ext cx="8424936" cy="1525037"/>
          </a:xfrm>
        </p:spPr>
        <p:txBody>
          <a:bodyPr>
            <a:noAutofit/>
          </a:bodyPr>
          <a:lstStyle/>
          <a:p>
            <a:pPr algn="ctr"/>
            <a:r>
              <a:rPr lang="de-DE" b="0" dirty="0" err="1"/>
              <a:t>Historický</a:t>
            </a:r>
            <a:r>
              <a:rPr lang="de-DE" b="0" dirty="0"/>
              <a:t> </a:t>
            </a:r>
            <a:r>
              <a:rPr lang="de-DE" b="0" dirty="0" err="1"/>
              <a:t>vývoj</a:t>
            </a:r>
            <a:r>
              <a:rPr lang="de-DE" b="0" dirty="0"/>
              <a:t> </a:t>
            </a:r>
            <a:r>
              <a:rPr lang="de-DE" b="0" dirty="0" err="1"/>
              <a:t>systému</a:t>
            </a:r>
            <a:r>
              <a:rPr lang="de-DE" b="0" dirty="0"/>
              <a:t> </a:t>
            </a:r>
            <a:r>
              <a:rPr lang="de-DE" b="0" dirty="0" err="1"/>
              <a:t>péče</a:t>
            </a:r>
            <a:r>
              <a:rPr lang="de-DE" b="0" dirty="0"/>
              <a:t> o </a:t>
            </a:r>
            <a:r>
              <a:rPr lang="de-DE" b="0" dirty="0" err="1"/>
              <a:t>ohrožené</a:t>
            </a:r>
            <a:r>
              <a:rPr lang="de-DE" b="0" dirty="0"/>
              <a:t> </a:t>
            </a:r>
            <a:r>
              <a:rPr lang="de-DE" b="0" dirty="0" err="1"/>
              <a:t>děti</a:t>
            </a:r>
            <a:r>
              <a:rPr lang="de-DE" b="0" dirty="0"/>
              <a:t> v ČR</a:t>
            </a:r>
            <a:endParaRPr lang="de-DE" sz="4400" dirty="0"/>
          </a:p>
        </p:txBody>
      </p:sp>
      <p:sp>
        <p:nvSpPr>
          <p:cNvPr id="4" name="Rechteck 3"/>
          <p:cNvSpPr/>
          <p:nvPr/>
        </p:nvSpPr>
        <p:spPr>
          <a:xfrm>
            <a:off x="0" y="5329376"/>
            <a:ext cx="4572000" cy="1528624"/>
          </a:xfrm>
          <a:prstGeom prst="rect">
            <a:avLst/>
          </a:prstGeom>
        </p:spPr>
        <p:txBody>
          <a:bodyPr>
            <a:spAutoFit/>
          </a:bodyPr>
          <a:lstStyle/>
          <a:p>
            <a:pPr marR="6400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de-DE" sz="1600" dirty="0">
                <a:solidFill>
                  <a:srgbClr val="464646"/>
                </a:solidFill>
              </a:rPr>
              <a:t>Frank Henschel</a:t>
            </a:r>
          </a:p>
          <a:p>
            <a:pPr marR="6400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de-DE" sz="1600" dirty="0">
                <a:solidFill>
                  <a:srgbClr val="464646"/>
                </a:solidFill>
              </a:rPr>
              <a:t>Post-Doc Researcher</a:t>
            </a:r>
          </a:p>
          <a:p>
            <a:pPr marR="6400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de-DE" sz="1600" dirty="0">
                <a:solidFill>
                  <a:srgbClr val="464646"/>
                </a:solidFill>
              </a:rPr>
              <a:t>Fellow of Fritz-Thyssen-Foundation</a:t>
            </a:r>
          </a:p>
          <a:p>
            <a:pPr marR="6400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de-DE" sz="1600" dirty="0">
                <a:solidFill>
                  <a:srgbClr val="464646"/>
                </a:solidFill>
              </a:rPr>
              <a:t>University of Bremen</a:t>
            </a:r>
          </a:p>
          <a:p>
            <a:pPr marR="6400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de-DE" sz="1600" dirty="0">
                <a:solidFill>
                  <a:srgbClr val="464646"/>
                </a:solidFill>
              </a:rPr>
              <a:t>fhensche@uni-bremen.de</a:t>
            </a:r>
          </a:p>
        </p:txBody>
      </p:sp>
      <p:pic>
        <p:nvPicPr>
          <p:cNvPr id="5" name="Grafik 4" descr="logo-uni-bremen-EXZELL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2514600" cy="428625"/>
          </a:xfrm>
          <a:prstGeom prst="rect">
            <a:avLst/>
          </a:prstGeom>
        </p:spPr>
      </p:pic>
      <p:pic>
        <p:nvPicPr>
          <p:cNvPr id="6" name="Grafik 5" descr="Logo_Fritz_Thyssen_Stiftu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188640"/>
            <a:ext cx="2555776" cy="124082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251520" y="76470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/>
              <a:t>Kulturgeschichte Ostmitteleuropas mit Schwerpunkt Geschichte der ČSSR</a:t>
            </a:r>
          </a:p>
          <a:p>
            <a:r>
              <a:rPr lang="de-DE" sz="1200" dirty="0"/>
              <a:t>Fachbereich 8/ Institut für Geschichtswissenschaft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323528" y="1792263"/>
            <a:ext cx="8604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2. </a:t>
            </a:r>
            <a:r>
              <a:rPr lang="nn-NO" sz="2000" dirty="0"/>
              <a:t>kulatého stolu VP a DAR</a:t>
            </a:r>
            <a:endParaRPr lang="de-DE" sz="2000" dirty="0"/>
          </a:p>
          <a:p>
            <a:pPr algn="ctr"/>
            <a:r>
              <a:rPr lang="de-DE" sz="2000" dirty="0"/>
              <a:t>„</a:t>
            </a:r>
            <a:r>
              <a:rPr lang="de-DE" sz="2000" dirty="0" err="1"/>
              <a:t>Transformace</a:t>
            </a:r>
            <a:r>
              <a:rPr lang="de-DE" sz="2000" dirty="0"/>
              <a:t> </a:t>
            </a:r>
            <a:r>
              <a:rPr lang="de-DE" sz="2000" dirty="0" err="1"/>
              <a:t>systému</a:t>
            </a:r>
            <a:r>
              <a:rPr lang="de-DE" sz="2000" dirty="0"/>
              <a:t> </a:t>
            </a:r>
            <a:r>
              <a:rPr lang="de-DE" sz="2000" dirty="0" err="1"/>
              <a:t>péče</a:t>
            </a:r>
            <a:r>
              <a:rPr lang="de-DE" sz="2000" dirty="0"/>
              <a:t> o </a:t>
            </a:r>
            <a:r>
              <a:rPr lang="de-DE" sz="2000" dirty="0" err="1"/>
              <a:t>ohrožené</a:t>
            </a:r>
            <a:r>
              <a:rPr lang="de-DE" sz="2000" dirty="0"/>
              <a:t> </a:t>
            </a:r>
            <a:r>
              <a:rPr lang="de-DE" sz="2000" dirty="0" err="1"/>
              <a:t>děti</a:t>
            </a:r>
            <a:r>
              <a:rPr lang="de-DE" sz="2000" dirty="0"/>
              <a:t> </a:t>
            </a:r>
          </a:p>
          <a:p>
            <a:pPr algn="ctr"/>
            <a:r>
              <a:rPr lang="de-DE" sz="2000" dirty="0"/>
              <a:t>z </a:t>
            </a:r>
            <a:r>
              <a:rPr lang="de-DE" sz="2000" dirty="0" err="1"/>
              <a:t>pohledu</a:t>
            </a:r>
            <a:r>
              <a:rPr lang="de-DE" sz="2000" dirty="0"/>
              <a:t> </a:t>
            </a:r>
            <a:r>
              <a:rPr lang="de-DE" sz="2000" dirty="0" err="1"/>
              <a:t>dětí</a:t>
            </a:r>
            <a:r>
              <a:rPr lang="de-DE" sz="2000" dirty="0"/>
              <a:t> a </a:t>
            </a:r>
            <a:r>
              <a:rPr lang="de-DE" sz="2000" dirty="0" err="1"/>
              <a:t>dalších</a:t>
            </a:r>
            <a:r>
              <a:rPr lang="de-DE" sz="2000" dirty="0"/>
              <a:t>  </a:t>
            </a:r>
            <a:r>
              <a:rPr lang="de-DE" sz="2000" dirty="0" err="1"/>
              <a:t>odborníků</a:t>
            </a:r>
            <a:r>
              <a:rPr lang="de-DE" sz="2000" dirty="0"/>
              <a:t>“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de-DE" sz="2900" dirty="0"/>
              <a:t>1950: Abolition </a:t>
            </a:r>
            <a:r>
              <a:rPr lang="de-DE" sz="2900" dirty="0" err="1"/>
              <a:t>of</a:t>
            </a:r>
            <a:r>
              <a:rPr lang="de-DE" sz="2900" dirty="0"/>
              <a:t> Foster Care (</a:t>
            </a:r>
            <a:r>
              <a:rPr lang="de-DE" sz="2900" dirty="0" err="1"/>
              <a:t>P</a:t>
            </a:r>
            <a:r>
              <a:rPr lang="de-DE" sz="2900" dirty="0" err="1">
                <a:cs typeface="Calibri" panose="020F0502020204030204" pitchFamily="34" charset="0"/>
              </a:rPr>
              <a:t>ěstounské</a:t>
            </a:r>
            <a:r>
              <a:rPr lang="de-DE" sz="2900" dirty="0">
                <a:cs typeface="Calibri" panose="020F0502020204030204" pitchFamily="34" charset="0"/>
              </a:rPr>
              <a:t> </a:t>
            </a:r>
            <a:r>
              <a:rPr lang="de-DE" sz="2900" dirty="0" err="1">
                <a:cs typeface="Calibri" panose="020F0502020204030204" pitchFamily="34" charset="0"/>
              </a:rPr>
              <a:t>Péče</a:t>
            </a:r>
            <a:r>
              <a:rPr lang="de-DE" sz="2900" dirty="0">
                <a:cs typeface="Calibri" panose="020F0502020204030204" pitchFamily="34" charset="0"/>
              </a:rPr>
              <a:t>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de-DE" sz="2600" dirty="0"/>
              <a:t>Report </a:t>
            </a:r>
            <a:r>
              <a:rPr lang="de-DE" sz="2600" dirty="0" err="1"/>
              <a:t>of</a:t>
            </a:r>
            <a:r>
              <a:rPr lang="de-DE" sz="2600" dirty="0"/>
              <a:t> Ministry </a:t>
            </a:r>
            <a:r>
              <a:rPr lang="de-DE" sz="2600" dirty="0" err="1"/>
              <a:t>for</a:t>
            </a:r>
            <a:r>
              <a:rPr lang="de-DE" sz="2600" dirty="0"/>
              <a:t> Social Affairs</a:t>
            </a:r>
          </a:p>
          <a:p>
            <a:pPr lvl="2">
              <a:lnSpc>
                <a:spcPct val="120000"/>
              </a:lnSpc>
              <a:spcAft>
                <a:spcPts val="600"/>
              </a:spcAft>
            </a:pPr>
            <a:r>
              <a:rPr lang="de-DE" sz="2600" dirty="0"/>
              <a:t>Exploitation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 err="1"/>
              <a:t>foster</a:t>
            </a:r>
            <a:r>
              <a:rPr lang="de-DE" sz="2600" dirty="0"/>
              <a:t> </a:t>
            </a:r>
            <a:r>
              <a:rPr lang="de-DE" sz="2600" dirty="0" err="1"/>
              <a:t>children</a:t>
            </a:r>
            <a:r>
              <a:rPr lang="de-DE" sz="2600" dirty="0"/>
              <a:t> </a:t>
            </a:r>
            <a:r>
              <a:rPr lang="de-DE" sz="2600" dirty="0" err="1"/>
              <a:t>as</a:t>
            </a:r>
            <a:r>
              <a:rPr lang="de-DE" sz="2600" dirty="0"/>
              <a:t> </a:t>
            </a:r>
            <a:r>
              <a:rPr lang="de-DE" sz="2600" dirty="0" err="1"/>
              <a:t>workforce</a:t>
            </a:r>
            <a:endParaRPr lang="de-DE" sz="2600" dirty="0"/>
          </a:p>
          <a:p>
            <a:pPr lvl="2">
              <a:lnSpc>
                <a:spcPct val="120000"/>
              </a:lnSpc>
              <a:spcAft>
                <a:spcPts val="600"/>
              </a:spcAft>
            </a:pPr>
            <a:r>
              <a:rPr lang="de-DE" sz="2600" dirty="0" err="1"/>
              <a:t>Missing</a:t>
            </a:r>
            <a:r>
              <a:rPr lang="de-DE" sz="2600" dirty="0"/>
              <a:t> </a:t>
            </a:r>
            <a:r>
              <a:rPr lang="de-DE" sz="2600" dirty="0" err="1"/>
              <a:t>school</a:t>
            </a:r>
            <a:r>
              <a:rPr lang="de-DE" sz="2600" dirty="0"/>
              <a:t> </a:t>
            </a:r>
            <a:r>
              <a:rPr lang="de-DE" sz="2600" dirty="0" err="1"/>
              <a:t>attendance</a:t>
            </a:r>
            <a:endParaRPr lang="de-DE" sz="26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de-DE" sz="2900" dirty="0"/>
              <a:t>1947: Law </a:t>
            </a:r>
            <a:r>
              <a:rPr lang="de-DE" sz="2900" dirty="0" err="1"/>
              <a:t>of</a:t>
            </a:r>
            <a:r>
              <a:rPr lang="de-DE" sz="2900" dirty="0"/>
              <a:t> Youth </a:t>
            </a:r>
            <a:r>
              <a:rPr lang="de-DE" sz="2900" dirty="0" err="1"/>
              <a:t>Welfare</a:t>
            </a:r>
            <a:r>
              <a:rPr lang="de-DE" sz="2900" dirty="0"/>
              <a:t> (48/1947 Sb.)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de-DE" sz="2600" dirty="0" err="1"/>
              <a:t>Nationalization</a:t>
            </a:r>
            <a:r>
              <a:rPr lang="de-DE" sz="2600" dirty="0"/>
              <a:t>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 err="1"/>
              <a:t>home</a:t>
            </a:r>
            <a:r>
              <a:rPr lang="de-DE" sz="2600" dirty="0"/>
              <a:t> </a:t>
            </a:r>
            <a:r>
              <a:rPr lang="de-DE" sz="2600" dirty="0" err="1"/>
              <a:t>system</a:t>
            </a:r>
            <a:endParaRPr lang="de-DE" sz="2600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de-DE" sz="2600" dirty="0"/>
              <a:t>Abolition </a:t>
            </a:r>
            <a:r>
              <a:rPr lang="de-DE" sz="2600" dirty="0" err="1"/>
              <a:t>of</a:t>
            </a:r>
            <a:r>
              <a:rPr lang="de-DE" sz="2600" dirty="0"/>
              <a:t> </a:t>
            </a:r>
            <a:r>
              <a:rPr lang="de-DE" sz="2600" dirty="0" err="1"/>
              <a:t>public</a:t>
            </a:r>
            <a:r>
              <a:rPr lang="de-DE" sz="2600" dirty="0"/>
              <a:t>-private </a:t>
            </a:r>
            <a:r>
              <a:rPr lang="en-US" sz="2600" dirty="0" err="1"/>
              <a:t>Okresní</a:t>
            </a:r>
            <a:r>
              <a:rPr lang="en-US" sz="2600" dirty="0"/>
              <a:t> </a:t>
            </a:r>
            <a:r>
              <a:rPr lang="en-US" sz="2600" dirty="0" err="1"/>
              <a:t>Péče</a:t>
            </a:r>
            <a:r>
              <a:rPr lang="en-US" sz="2600" dirty="0"/>
              <a:t> o </a:t>
            </a:r>
            <a:r>
              <a:rPr lang="en-US" sz="2600" dirty="0" err="1"/>
              <a:t>mládež</a:t>
            </a:r>
            <a:r>
              <a:rPr lang="en-US" sz="2600" dirty="0"/>
              <a:t> / </a:t>
            </a:r>
            <a:r>
              <a:rPr lang="en-US" sz="2600" dirty="0" err="1"/>
              <a:t>Okresni</a:t>
            </a:r>
            <a:r>
              <a:rPr lang="en-US" sz="2600" dirty="0"/>
              <a:t> </a:t>
            </a:r>
            <a:r>
              <a:rPr lang="en-US" sz="2600" dirty="0" err="1"/>
              <a:t>Starostlivosť</a:t>
            </a:r>
            <a:r>
              <a:rPr lang="en-US" sz="2600" dirty="0"/>
              <a:t> pro </a:t>
            </a:r>
            <a:r>
              <a:rPr lang="en-US" sz="2600" dirty="0" err="1"/>
              <a:t>mládež</a:t>
            </a:r>
            <a:endParaRPr lang="de-DE" sz="26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de-DE" sz="2900" dirty="0"/>
              <a:t>1951: </a:t>
            </a:r>
            <a:r>
              <a:rPr lang="de-DE" sz="2900" dirty="0" err="1"/>
              <a:t>Restructuring</a:t>
            </a:r>
            <a:endParaRPr lang="de-DE" sz="2900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de-DE" sz="2600" dirty="0"/>
              <a:t>Abolition </a:t>
            </a:r>
            <a:r>
              <a:rPr lang="de-DE" sz="2600" dirty="0" err="1"/>
              <a:t>of</a:t>
            </a:r>
            <a:r>
              <a:rPr lang="de-DE" sz="2600" dirty="0"/>
              <a:t> Ministry </a:t>
            </a:r>
            <a:r>
              <a:rPr lang="de-DE" sz="2600" dirty="0" err="1"/>
              <a:t>for</a:t>
            </a:r>
            <a:r>
              <a:rPr lang="de-DE" sz="2600" dirty="0"/>
              <a:t> Social Affairs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de-DE" sz="2600" dirty="0"/>
              <a:t>Ministry </a:t>
            </a:r>
            <a:r>
              <a:rPr lang="de-DE" sz="2600" dirty="0" err="1"/>
              <a:t>of</a:t>
            </a:r>
            <a:r>
              <a:rPr lang="de-DE" sz="2600" dirty="0"/>
              <a:t> Health Care</a:t>
            </a:r>
          </a:p>
          <a:p>
            <a:pPr lvl="2">
              <a:lnSpc>
                <a:spcPct val="120000"/>
              </a:lnSpc>
              <a:spcAft>
                <a:spcPts val="600"/>
              </a:spcAft>
            </a:pPr>
            <a:r>
              <a:rPr lang="de-DE" sz="2600" dirty="0"/>
              <a:t>1) </a:t>
            </a:r>
            <a:r>
              <a:rPr lang="de-DE" sz="2600" dirty="0" err="1"/>
              <a:t>Kojenecké</a:t>
            </a:r>
            <a:r>
              <a:rPr lang="de-DE" sz="2600" dirty="0"/>
              <a:t> </a:t>
            </a:r>
            <a:r>
              <a:rPr lang="de-DE" sz="2600" dirty="0" err="1"/>
              <a:t>Ústavy</a:t>
            </a:r>
            <a:r>
              <a:rPr lang="de-DE" sz="2600" dirty="0"/>
              <a:t> 2) </a:t>
            </a:r>
            <a:r>
              <a:rPr lang="de-DE" sz="2600" dirty="0" err="1"/>
              <a:t>Dětské</a:t>
            </a:r>
            <a:r>
              <a:rPr lang="de-DE" sz="2600" dirty="0"/>
              <a:t> </a:t>
            </a:r>
            <a:r>
              <a:rPr lang="de-DE" sz="2600" dirty="0" err="1"/>
              <a:t>Domovy</a:t>
            </a:r>
            <a:r>
              <a:rPr lang="de-DE" sz="2600" dirty="0"/>
              <a:t> 1-3 </a:t>
            </a:r>
            <a:r>
              <a:rPr lang="de-DE" sz="2600" dirty="0" err="1"/>
              <a:t>let</a:t>
            </a:r>
            <a:endParaRPr lang="de-DE" sz="2600" dirty="0"/>
          </a:p>
          <a:p>
            <a:pPr marL="630936" lvl="2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de-DE" sz="2600" dirty="0"/>
              <a:t>Ministry </a:t>
            </a:r>
            <a:r>
              <a:rPr lang="de-DE" sz="2600" dirty="0" err="1"/>
              <a:t>of</a:t>
            </a:r>
            <a:r>
              <a:rPr lang="de-DE" sz="2600" dirty="0"/>
              <a:t> Education</a:t>
            </a:r>
          </a:p>
          <a:p>
            <a:pPr marL="630936" lvl="2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de-DE" sz="2600" dirty="0"/>
              <a:t>	1) </a:t>
            </a:r>
            <a:r>
              <a:rPr lang="de-DE" sz="2600" dirty="0" err="1"/>
              <a:t>Předškolní</a:t>
            </a:r>
            <a:r>
              <a:rPr lang="de-DE" sz="2600" dirty="0"/>
              <a:t> </a:t>
            </a:r>
            <a:r>
              <a:rPr lang="de-DE" sz="2600" dirty="0" err="1"/>
              <a:t>Dětské</a:t>
            </a:r>
            <a:r>
              <a:rPr lang="de-DE" sz="2600" dirty="0"/>
              <a:t> </a:t>
            </a:r>
            <a:r>
              <a:rPr lang="de-DE" sz="2600" dirty="0" err="1"/>
              <a:t>Domovy</a:t>
            </a:r>
            <a:r>
              <a:rPr lang="de-DE" sz="2600" dirty="0"/>
              <a:t> 2) </a:t>
            </a:r>
            <a:r>
              <a:rPr lang="de-DE" sz="2600" dirty="0" err="1"/>
              <a:t>Školní</a:t>
            </a:r>
            <a:r>
              <a:rPr lang="de-DE" sz="2600" dirty="0"/>
              <a:t> </a:t>
            </a:r>
            <a:r>
              <a:rPr lang="de-DE" sz="2600" dirty="0" err="1"/>
              <a:t>Dětské</a:t>
            </a:r>
            <a:r>
              <a:rPr lang="de-DE" sz="2600" dirty="0"/>
              <a:t> </a:t>
            </a:r>
            <a:r>
              <a:rPr lang="de-DE" sz="2600" dirty="0" err="1"/>
              <a:t>Domovy</a:t>
            </a:r>
            <a:endParaRPr lang="de-DE" dirty="0"/>
          </a:p>
          <a:p>
            <a:pPr marL="630936" lvl="2" indent="0">
              <a:lnSpc>
                <a:spcPct val="120000"/>
              </a:lnSpc>
              <a:spcAft>
                <a:spcPts val="600"/>
              </a:spcAft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634082"/>
          </a:xfrm>
        </p:spPr>
        <p:txBody>
          <a:bodyPr>
            <a:normAutofit/>
          </a:bodyPr>
          <a:lstStyle/>
          <a:p>
            <a:pPr algn="ctr"/>
            <a:r>
              <a:rPr lang="de-DE" sz="2300" dirty="0"/>
              <a:t>Development </a:t>
            </a:r>
            <a:r>
              <a:rPr lang="de-DE" sz="2300" dirty="0" err="1"/>
              <a:t>of</a:t>
            </a:r>
            <a:r>
              <a:rPr lang="de-DE" sz="2300" dirty="0"/>
              <a:t> State </a:t>
            </a:r>
            <a:r>
              <a:rPr lang="de-DE" sz="2300" dirty="0" err="1"/>
              <a:t>Childcare</a:t>
            </a:r>
            <a:r>
              <a:rPr lang="de-DE" sz="2300" dirty="0"/>
              <a:t> in </a:t>
            </a:r>
            <a:r>
              <a:rPr lang="de-DE" sz="2300" dirty="0" err="1"/>
              <a:t>Postwar</a:t>
            </a:r>
            <a:r>
              <a:rPr lang="de-DE" sz="2300" dirty="0"/>
              <a:t> </a:t>
            </a:r>
            <a:r>
              <a:rPr lang="de-DE" sz="2300" dirty="0" err="1"/>
              <a:t>Czechoslovakia</a:t>
            </a:r>
            <a:endParaRPr lang="de-DE" sz="2300" dirty="0"/>
          </a:p>
        </p:txBody>
      </p:sp>
      <p:sp>
        <p:nvSpPr>
          <p:cNvPr id="6" name="Textfeld 5"/>
          <p:cNvSpPr txBox="1"/>
          <p:nvPr/>
        </p:nvSpPr>
        <p:spPr>
          <a:xfrm>
            <a:off x="0" y="6323310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Frank Henschel</a:t>
            </a:r>
          </a:p>
          <a:p>
            <a:r>
              <a:rPr lang="de-DE" sz="1400" dirty="0"/>
              <a:t>fhensche@uni-bremen.de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8457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de-DE" sz="2400" dirty="0" err="1"/>
              <a:t>Healthcare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Nutrition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Babies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 err="1"/>
              <a:t>Infants</a:t>
            </a:r>
            <a:endParaRPr lang="de-DE" sz="24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de-DE" sz="24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de-DE" sz="2400" dirty="0"/>
              <a:t>(</a:t>
            </a:r>
            <a:r>
              <a:rPr lang="de-DE" sz="2400" dirty="0" err="1"/>
              <a:t>Ideology</a:t>
            </a:r>
            <a:r>
              <a:rPr lang="de-DE" sz="2400" dirty="0"/>
              <a:t>) </a:t>
            </a:r>
            <a:r>
              <a:rPr lang="de-DE" sz="2400" dirty="0" err="1"/>
              <a:t>and</a:t>
            </a:r>
            <a:r>
              <a:rPr lang="de-DE" sz="2400" dirty="0"/>
              <a:t> Education </a:t>
            </a:r>
            <a:r>
              <a:rPr lang="de-DE" sz="2400" dirty="0" err="1"/>
              <a:t>for</a:t>
            </a:r>
            <a:r>
              <a:rPr lang="de-DE" sz="2400" dirty="0"/>
              <a:t> </a:t>
            </a:r>
            <a:r>
              <a:rPr lang="de-DE" sz="2400" dirty="0" err="1"/>
              <a:t>older</a:t>
            </a:r>
            <a:r>
              <a:rPr lang="de-DE" sz="2400" dirty="0"/>
              <a:t> Children </a:t>
            </a:r>
          </a:p>
          <a:p>
            <a:pPr lvl="2">
              <a:lnSpc>
                <a:spcPct val="120000"/>
              </a:lnSpc>
              <a:spcAft>
                <a:spcPts val="600"/>
              </a:spcAft>
            </a:pPr>
            <a:endParaRPr lang="de-DE" sz="24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de-DE" sz="2400" dirty="0" err="1"/>
              <a:t>Strict</a:t>
            </a:r>
            <a:r>
              <a:rPr lang="de-DE" sz="2400" dirty="0"/>
              <a:t> </a:t>
            </a:r>
            <a:r>
              <a:rPr lang="de-DE" sz="2400" dirty="0" err="1"/>
              <a:t>age</a:t>
            </a:r>
            <a:r>
              <a:rPr lang="de-DE" sz="2400" dirty="0"/>
              <a:t> </a:t>
            </a:r>
            <a:r>
              <a:rPr lang="de-DE" sz="2400" dirty="0" err="1"/>
              <a:t>limits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home</a:t>
            </a:r>
            <a:r>
              <a:rPr lang="de-DE" sz="2400" dirty="0"/>
              <a:t> </a:t>
            </a:r>
            <a:r>
              <a:rPr lang="de-DE" sz="2400" dirty="0" err="1"/>
              <a:t>institutions</a:t>
            </a:r>
            <a:endParaRPr lang="de-DE" sz="2400" dirty="0"/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2000" dirty="0"/>
              <a:t>Babies (0-1)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2000" dirty="0"/>
              <a:t>Infants (1-3)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2000" dirty="0"/>
              <a:t>Preschool (3-6) 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sz="2000" dirty="0"/>
              <a:t>School (6-10/15)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endParaRPr lang="en-US" sz="2000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sz="2400" dirty="0"/>
              <a:t>Residential Care was considered equal or even superior to family care.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endParaRPr lang="de-DE" sz="2600" dirty="0"/>
          </a:p>
          <a:p>
            <a:pPr marL="630936" lvl="2" indent="0">
              <a:lnSpc>
                <a:spcPct val="120000"/>
              </a:lnSpc>
              <a:spcAft>
                <a:spcPts val="600"/>
              </a:spcAft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634082"/>
          </a:xfrm>
        </p:spPr>
        <p:txBody>
          <a:bodyPr>
            <a:normAutofit/>
          </a:bodyPr>
          <a:lstStyle/>
          <a:p>
            <a:pPr algn="ctr"/>
            <a:r>
              <a:rPr lang="de-DE" sz="2300" dirty="0" err="1"/>
              <a:t>Aims</a:t>
            </a:r>
            <a:r>
              <a:rPr lang="de-DE" sz="2300" dirty="0"/>
              <a:t> </a:t>
            </a:r>
            <a:r>
              <a:rPr lang="de-DE" sz="2300" dirty="0" err="1"/>
              <a:t>and</a:t>
            </a:r>
            <a:r>
              <a:rPr lang="de-DE" sz="2300" dirty="0"/>
              <a:t>  </a:t>
            </a:r>
            <a:r>
              <a:rPr lang="de-DE" sz="2300" dirty="0" err="1"/>
              <a:t>Presumtptions</a:t>
            </a:r>
            <a:r>
              <a:rPr lang="de-DE" sz="2300" dirty="0"/>
              <a:t> </a:t>
            </a:r>
            <a:r>
              <a:rPr lang="de-DE" sz="2300" dirty="0" err="1"/>
              <a:t>of</a:t>
            </a:r>
            <a:r>
              <a:rPr lang="de-DE" sz="2300" dirty="0"/>
              <a:t> State </a:t>
            </a:r>
            <a:r>
              <a:rPr lang="de-DE" sz="2300" dirty="0" err="1"/>
              <a:t>Childcare</a:t>
            </a:r>
            <a:endParaRPr lang="de-DE" sz="2300" dirty="0"/>
          </a:p>
        </p:txBody>
      </p:sp>
      <p:sp>
        <p:nvSpPr>
          <p:cNvPr id="5" name="Textfeld 4"/>
          <p:cNvSpPr txBox="1"/>
          <p:nvPr/>
        </p:nvSpPr>
        <p:spPr>
          <a:xfrm>
            <a:off x="0" y="6323310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Frank Henschel</a:t>
            </a:r>
          </a:p>
          <a:p>
            <a:r>
              <a:rPr lang="de-DE" sz="1400" dirty="0"/>
              <a:t>fhensche@uni-bremen.de</a:t>
            </a:r>
          </a:p>
        </p:txBody>
      </p:sp>
    </p:spTree>
    <p:extLst>
      <p:ext uri="{BB962C8B-B14F-4D97-AF65-F5344CB8AC3E}">
        <p14:creationId xmlns:p14="http://schemas.microsoft.com/office/powerpoint/2010/main" val="2391569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241894" y="1261765"/>
            <a:ext cx="8558608" cy="4608512"/>
          </a:xfrm>
        </p:spPr>
        <p:txBody>
          <a:bodyPr>
            <a:noAutofit/>
          </a:bodyPr>
          <a:lstStyle/>
          <a:p>
            <a:pPr marL="720000" lvl="1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/>
              <a:t>No general, juridical basis, but random </a:t>
            </a:r>
            <a:r>
              <a:rPr lang="en-US" sz="2000" dirty="0" err="1"/>
              <a:t>resasons</a:t>
            </a:r>
            <a:r>
              <a:rPr lang="en-US" sz="2000" dirty="0"/>
              <a:t> to take children away from parents</a:t>
            </a:r>
          </a:p>
          <a:p>
            <a:pPr marL="1008000" lvl="3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/>
              <a:t>E. g. Neglect, Bad Parenting, School problems, Violence, Suspicious Lifestyle (especially of Mothers)</a:t>
            </a:r>
          </a:p>
          <a:p>
            <a:pPr marL="720000" lvl="3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sz="2000" dirty="0"/>
              <a:t>Report at </a:t>
            </a:r>
            <a:r>
              <a:rPr lang="en-US" sz="2000" dirty="0" err="1"/>
              <a:t>Národní</a:t>
            </a:r>
            <a:r>
              <a:rPr lang="en-US" sz="2000" dirty="0"/>
              <a:t> </a:t>
            </a:r>
            <a:r>
              <a:rPr lang="en-US" sz="2000" dirty="0" err="1"/>
              <a:t>Výbory</a:t>
            </a:r>
            <a:r>
              <a:rPr lang="en-US" sz="2000" dirty="0"/>
              <a:t> </a:t>
            </a:r>
          </a:p>
          <a:p>
            <a:pPr marL="1008000" lvl="2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/>
              <a:t>by parents themselves, by teachers or caretakers, other family members, colleagues) </a:t>
            </a:r>
          </a:p>
          <a:p>
            <a:pPr marL="720000" lvl="2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2000" dirty="0">
                <a:sym typeface="Wingdings" panose="05000000000000000000" pitchFamily="2" charset="2"/>
              </a:rPr>
              <a:t>Investigation  State Custody  Confirmation by court</a:t>
            </a:r>
          </a:p>
          <a:p>
            <a:pPr marL="720000" lvl="2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>
                <a:sym typeface="Wingdings" panose="05000000000000000000" pitchFamily="2" charset="2"/>
              </a:rPr>
              <a:t> Examination of Children in “</a:t>
            </a:r>
            <a:r>
              <a:rPr lang="en-US" sz="2000" dirty="0" err="1">
                <a:sym typeface="Wingdings" panose="05000000000000000000" pitchFamily="2" charset="2"/>
              </a:rPr>
              <a:t>Záchytné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de-DE" sz="2000" dirty="0" err="1"/>
              <a:t>Dětské</a:t>
            </a:r>
            <a:r>
              <a:rPr lang="de-DE" sz="2000" dirty="0"/>
              <a:t> </a:t>
            </a:r>
            <a:r>
              <a:rPr lang="de-DE" sz="2000" dirty="0" err="1"/>
              <a:t>Domovy</a:t>
            </a:r>
            <a:r>
              <a:rPr lang="de-DE" sz="2000" dirty="0"/>
              <a:t>“</a:t>
            </a:r>
          </a:p>
          <a:p>
            <a:pPr marL="1008000" lvl="2" indent="0"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800" dirty="0"/>
              <a:t>Segregation </a:t>
            </a:r>
            <a:r>
              <a:rPr lang="de-DE" sz="1800" dirty="0" err="1"/>
              <a:t>of</a:t>
            </a:r>
            <a:r>
              <a:rPr lang="de-DE" sz="1800" dirty="0"/>
              <a:t> </a:t>
            </a:r>
            <a:r>
              <a:rPr lang="de-DE" sz="1800" dirty="0" err="1"/>
              <a:t>disabled</a:t>
            </a:r>
            <a:r>
              <a:rPr lang="de-DE" sz="1800" dirty="0"/>
              <a:t> /</a:t>
            </a:r>
            <a:r>
              <a:rPr lang="de-DE" sz="1800" dirty="0" err="1"/>
              <a:t>difficult</a:t>
            </a:r>
            <a:r>
              <a:rPr lang="de-DE" sz="1800" dirty="0"/>
              <a:t> </a:t>
            </a:r>
            <a:r>
              <a:rPr lang="de-DE" sz="1800" dirty="0" err="1"/>
              <a:t>children</a:t>
            </a:r>
            <a:r>
              <a:rPr lang="de-DE" sz="1800" dirty="0"/>
              <a:t> in </a:t>
            </a:r>
            <a:r>
              <a:rPr lang="de-DE" sz="1800" dirty="0" err="1"/>
              <a:t>special</a:t>
            </a:r>
            <a:r>
              <a:rPr lang="de-DE" sz="1800" dirty="0"/>
              <a:t> </a:t>
            </a:r>
            <a:r>
              <a:rPr lang="de-DE" sz="1800" dirty="0" err="1"/>
              <a:t>homes</a:t>
            </a:r>
            <a:endParaRPr lang="en-US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2317" y="174650"/>
            <a:ext cx="8640960" cy="634082"/>
          </a:xfrm>
        </p:spPr>
        <p:txBody>
          <a:bodyPr>
            <a:normAutofit/>
          </a:bodyPr>
          <a:lstStyle/>
          <a:p>
            <a:pPr algn="ctr"/>
            <a:r>
              <a:rPr lang="de-DE" sz="2300" dirty="0" err="1"/>
              <a:t>Regulations</a:t>
            </a:r>
            <a:r>
              <a:rPr lang="de-DE" sz="2300" dirty="0"/>
              <a:t> </a:t>
            </a:r>
            <a:r>
              <a:rPr lang="de-DE" sz="2300" dirty="0" err="1"/>
              <a:t>of</a:t>
            </a:r>
            <a:r>
              <a:rPr lang="de-DE" sz="2300" dirty="0"/>
              <a:t> Home </a:t>
            </a:r>
            <a:r>
              <a:rPr lang="de-DE" sz="2300" dirty="0" err="1"/>
              <a:t>Admittance</a:t>
            </a:r>
            <a:endParaRPr lang="de-DE" sz="2300" dirty="0"/>
          </a:p>
        </p:txBody>
      </p:sp>
      <p:sp>
        <p:nvSpPr>
          <p:cNvPr id="5" name="Textfeld 4"/>
          <p:cNvSpPr txBox="1"/>
          <p:nvPr/>
        </p:nvSpPr>
        <p:spPr>
          <a:xfrm>
            <a:off x="0" y="6323310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Frank Henschel</a:t>
            </a:r>
          </a:p>
          <a:p>
            <a:r>
              <a:rPr lang="de-DE" sz="1400" dirty="0"/>
              <a:t>fhensche@uni-bremen.de</a:t>
            </a:r>
          </a:p>
        </p:txBody>
      </p:sp>
    </p:spTree>
    <p:extLst>
      <p:ext uri="{BB962C8B-B14F-4D97-AF65-F5344CB8AC3E}">
        <p14:creationId xmlns:p14="http://schemas.microsoft.com/office/powerpoint/2010/main" val="1411283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-468561" y="692696"/>
            <a:ext cx="5963087" cy="5184576"/>
          </a:xfrm>
        </p:spPr>
        <p:txBody>
          <a:bodyPr>
            <a:noAutofit/>
          </a:bodyPr>
          <a:lstStyle/>
          <a:p>
            <a:pPr marL="720000" lvl="2" indent="0"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/>
              <a:t>1965 ca. 17.000 “normal”, 3.000 “difficult”, 10.000 “disabled” children in residential care</a:t>
            </a:r>
          </a:p>
          <a:p>
            <a:pPr marL="720000" lvl="2" indent="0"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/>
              <a:t>Since late 1950s: Studies on Deprivation (</a:t>
            </a:r>
            <a:r>
              <a:rPr lang="en-US" sz="1800" dirty="0" err="1"/>
              <a:t>Matějček</a:t>
            </a:r>
            <a:r>
              <a:rPr lang="en-US" sz="1800" dirty="0"/>
              <a:t> and </a:t>
            </a:r>
            <a:r>
              <a:rPr lang="en-US" sz="1800" dirty="0" err="1"/>
              <a:t>Langmeier</a:t>
            </a:r>
            <a:r>
              <a:rPr lang="en-US" sz="1800" dirty="0"/>
              <a:t>)</a:t>
            </a:r>
          </a:p>
          <a:p>
            <a:pPr marL="720000" lvl="2" indent="0"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 1960s: “</a:t>
            </a:r>
            <a:r>
              <a:rPr lang="en-US" sz="1800" dirty="0" err="1"/>
              <a:t>dětská</a:t>
            </a:r>
            <a:r>
              <a:rPr lang="en-US" sz="1800" dirty="0"/>
              <a:t> </a:t>
            </a:r>
            <a:r>
              <a:rPr lang="en-US" sz="1800" dirty="0" err="1"/>
              <a:t>otázka</a:t>
            </a:r>
            <a:r>
              <a:rPr lang="en-US" sz="1800" dirty="0"/>
              <a:t>” – professional and public pressure for reform</a:t>
            </a:r>
          </a:p>
          <a:p>
            <a:pPr marL="720000" lvl="2" indent="0">
              <a:lnSpc>
                <a:spcPct val="17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 Stated deficits: (1) large groups, (2) less educators, (3) isolated homes,(4) missing alternatives like adoption and foster care</a:t>
            </a:r>
            <a:endParaRPr lang="en-US" sz="1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634082"/>
          </a:xfrm>
        </p:spPr>
        <p:txBody>
          <a:bodyPr>
            <a:normAutofit/>
          </a:bodyPr>
          <a:lstStyle/>
          <a:p>
            <a:pPr algn="ctr"/>
            <a:r>
              <a:rPr lang="de-DE" sz="2300" dirty="0" err="1"/>
              <a:t>Dimensions</a:t>
            </a:r>
            <a:r>
              <a:rPr lang="de-DE" sz="2300" dirty="0"/>
              <a:t> </a:t>
            </a:r>
            <a:r>
              <a:rPr lang="de-DE" sz="2300" dirty="0" err="1"/>
              <a:t>and</a:t>
            </a:r>
            <a:r>
              <a:rPr lang="de-DE" sz="2300" dirty="0"/>
              <a:t> </a:t>
            </a:r>
            <a:r>
              <a:rPr lang="de-DE" sz="2300" dirty="0" err="1"/>
              <a:t>Criticism</a:t>
            </a:r>
            <a:endParaRPr lang="de-DE" sz="2300" dirty="0"/>
          </a:p>
        </p:txBody>
      </p:sp>
      <p:sp>
        <p:nvSpPr>
          <p:cNvPr id="5" name="Textfeld 4"/>
          <p:cNvSpPr txBox="1"/>
          <p:nvPr/>
        </p:nvSpPr>
        <p:spPr>
          <a:xfrm>
            <a:off x="0" y="6323310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Frank Henschel</a:t>
            </a:r>
          </a:p>
          <a:p>
            <a:r>
              <a:rPr lang="de-DE" sz="1400" dirty="0"/>
              <a:t>fhensche@uni-bremen.de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4527" y="908720"/>
            <a:ext cx="3613977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773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766518"/>
          </a:xfrm>
        </p:spPr>
        <p:txBody>
          <a:bodyPr>
            <a:noAutofit/>
          </a:bodyPr>
          <a:lstStyle/>
          <a:p>
            <a:pPr marL="720000" lvl="1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/>
              <a:t>New Family Law 1964 (</a:t>
            </a:r>
            <a:r>
              <a:rPr lang="de-DE" sz="1800" dirty="0"/>
              <a:t>94/1963 Sb.</a:t>
            </a:r>
            <a:r>
              <a:rPr lang="en-US" sz="1800" dirty="0"/>
              <a:t>)</a:t>
            </a:r>
          </a:p>
          <a:p>
            <a:pPr marL="720000" lvl="1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	Home child free for Adoption after “one year of missing 	interest” by parents</a:t>
            </a:r>
          </a:p>
          <a:p>
            <a:pPr marL="720000" lvl="1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 New Home Types: </a:t>
            </a:r>
          </a:p>
          <a:p>
            <a:pPr marL="72000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	Family-like Homes for long term admittance (small groups, 	permanent educators),</a:t>
            </a:r>
          </a:p>
          <a:p>
            <a:pPr marL="720000" lvl="1" indent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	SOS-villages (nationalization 1973)</a:t>
            </a:r>
          </a:p>
          <a:p>
            <a:pPr marL="720000" lvl="1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	Boarding-school homes for short-term admittance</a:t>
            </a:r>
          </a:p>
          <a:p>
            <a:pPr marL="720000" lvl="1" indent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ym typeface="Wingdings" panose="05000000000000000000" pitchFamily="2" charset="2"/>
              </a:rPr>
              <a:t> Re-Introduction of foster care by law 1973 (50/1973 Sb.)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61864" y="374593"/>
            <a:ext cx="8640960" cy="634082"/>
          </a:xfrm>
        </p:spPr>
        <p:txBody>
          <a:bodyPr>
            <a:normAutofit/>
          </a:bodyPr>
          <a:lstStyle/>
          <a:p>
            <a:pPr algn="ctr"/>
            <a:r>
              <a:rPr lang="de-DE" sz="2300" dirty="0"/>
              <a:t>Reform </a:t>
            </a:r>
            <a:r>
              <a:rPr lang="de-DE" sz="2300" dirty="0" err="1"/>
              <a:t>and</a:t>
            </a:r>
            <a:r>
              <a:rPr lang="de-DE" sz="2300" dirty="0"/>
              <a:t> </a:t>
            </a:r>
            <a:r>
              <a:rPr lang="de-DE" sz="2300" dirty="0" err="1"/>
              <a:t>Restructuring</a:t>
            </a:r>
            <a:endParaRPr lang="de-DE" sz="2300" dirty="0"/>
          </a:p>
        </p:txBody>
      </p:sp>
      <p:sp>
        <p:nvSpPr>
          <p:cNvPr id="5" name="Textfeld 4"/>
          <p:cNvSpPr txBox="1"/>
          <p:nvPr/>
        </p:nvSpPr>
        <p:spPr>
          <a:xfrm>
            <a:off x="0" y="6323310"/>
            <a:ext cx="2699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Frank Henschel</a:t>
            </a:r>
          </a:p>
          <a:p>
            <a:r>
              <a:rPr lang="de-DE" sz="1400" dirty="0"/>
              <a:t>fhensche@uni-bremen.de</a:t>
            </a:r>
          </a:p>
        </p:txBody>
      </p:sp>
    </p:spTree>
    <p:extLst>
      <p:ext uri="{BB962C8B-B14F-4D97-AF65-F5344CB8AC3E}">
        <p14:creationId xmlns:p14="http://schemas.microsoft.com/office/powerpoint/2010/main" val="4198496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59532" y="2276872"/>
            <a:ext cx="8424936" cy="1525037"/>
          </a:xfrm>
        </p:spPr>
        <p:txBody>
          <a:bodyPr>
            <a:noAutofit/>
          </a:bodyPr>
          <a:lstStyle/>
          <a:p>
            <a:pPr algn="ctr"/>
            <a:r>
              <a:rPr lang="de-DE" dirty="0" err="1"/>
              <a:t>Děkuji</a:t>
            </a:r>
            <a:r>
              <a:rPr lang="de-DE" dirty="0"/>
              <a:t> </a:t>
            </a:r>
            <a:r>
              <a:rPr lang="de-DE" dirty="0" err="1"/>
              <a:t>vám</a:t>
            </a:r>
            <a:r>
              <a:rPr lang="de-DE" dirty="0"/>
              <a:t> </a:t>
            </a:r>
            <a:r>
              <a:rPr lang="de-DE" dirty="0" err="1"/>
              <a:t>srdečně</a:t>
            </a:r>
            <a:r>
              <a:rPr lang="de-DE" dirty="0"/>
              <a:t> </a:t>
            </a:r>
            <a:r>
              <a:rPr lang="de-DE" dirty="0" err="1"/>
              <a:t>za</a:t>
            </a:r>
            <a:r>
              <a:rPr lang="de-DE" dirty="0"/>
              <a:t> </a:t>
            </a:r>
            <a:r>
              <a:rPr lang="de-DE" dirty="0" err="1"/>
              <a:t>pozornost</a:t>
            </a:r>
            <a:r>
              <a:rPr lang="de-DE" dirty="0"/>
              <a:t>!</a:t>
            </a:r>
          </a:p>
        </p:txBody>
      </p:sp>
      <p:sp>
        <p:nvSpPr>
          <p:cNvPr id="4" name="Rechteck 3"/>
          <p:cNvSpPr/>
          <p:nvPr/>
        </p:nvSpPr>
        <p:spPr>
          <a:xfrm>
            <a:off x="0" y="5329376"/>
            <a:ext cx="4572000" cy="1528624"/>
          </a:xfrm>
          <a:prstGeom prst="rect">
            <a:avLst/>
          </a:prstGeom>
        </p:spPr>
        <p:txBody>
          <a:bodyPr>
            <a:spAutoFit/>
          </a:bodyPr>
          <a:lstStyle/>
          <a:p>
            <a:pPr marR="6400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de-DE" sz="1600" dirty="0">
                <a:solidFill>
                  <a:srgbClr val="464646"/>
                </a:solidFill>
              </a:rPr>
              <a:t>Frank Henschel</a:t>
            </a:r>
          </a:p>
          <a:p>
            <a:pPr marR="6400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de-DE" sz="1600" dirty="0">
                <a:solidFill>
                  <a:srgbClr val="464646"/>
                </a:solidFill>
              </a:rPr>
              <a:t>Post-Doc Researcher</a:t>
            </a:r>
          </a:p>
          <a:p>
            <a:pPr marR="6400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de-DE" sz="1600" dirty="0">
                <a:solidFill>
                  <a:srgbClr val="464646"/>
                </a:solidFill>
              </a:rPr>
              <a:t>Fellow of Fritz-Thyssen-Foundation</a:t>
            </a:r>
          </a:p>
          <a:p>
            <a:pPr marR="6400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de-DE" sz="1600" dirty="0">
                <a:solidFill>
                  <a:srgbClr val="464646"/>
                </a:solidFill>
              </a:rPr>
              <a:t>University of Bremen</a:t>
            </a:r>
          </a:p>
          <a:p>
            <a:pPr marR="64008" lvl="0">
              <a:spcBef>
                <a:spcPts val="400"/>
              </a:spcBef>
              <a:buClr>
                <a:srgbClr val="2DA2BF"/>
              </a:buClr>
              <a:buSzPct val="68000"/>
            </a:pPr>
            <a:r>
              <a:rPr lang="de-DE" sz="1600" dirty="0">
                <a:solidFill>
                  <a:srgbClr val="464646"/>
                </a:solidFill>
              </a:rPr>
              <a:t>fhensche@uni-bremen.de</a:t>
            </a:r>
          </a:p>
        </p:txBody>
      </p:sp>
      <p:pic>
        <p:nvPicPr>
          <p:cNvPr id="5" name="Grafik 4" descr="logo-uni-bremen-EXZELL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2514600" cy="428625"/>
          </a:xfrm>
          <a:prstGeom prst="rect">
            <a:avLst/>
          </a:prstGeom>
        </p:spPr>
      </p:pic>
      <p:pic>
        <p:nvPicPr>
          <p:cNvPr id="6" name="Grafik 5" descr="Logo_Fritz_Thyssen_Stiftu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188640"/>
            <a:ext cx="2555776" cy="124082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251520" y="76470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400" dirty="0"/>
              <a:t>Kulturgeschichte Ostmitteleuropas mit Schwerpunkt Geschichte der ČSSR</a:t>
            </a:r>
          </a:p>
          <a:p>
            <a:r>
              <a:rPr lang="de-DE" sz="1200" dirty="0"/>
              <a:t>Fachbereich 8/ Institut für Geschichtswissenschaft</a:t>
            </a:r>
          </a:p>
        </p:txBody>
      </p:sp>
    </p:spTree>
    <p:extLst>
      <p:ext uri="{BB962C8B-B14F-4D97-AF65-F5344CB8AC3E}">
        <p14:creationId xmlns:p14="http://schemas.microsoft.com/office/powerpoint/2010/main" val="1304676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</TotalTime>
  <Words>421</Words>
  <Application>Microsoft Office PowerPoint</Application>
  <PresentationFormat>Předvádění na obrazovce 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Calibri</vt:lpstr>
      <vt:lpstr>Lucida Sans Unicode</vt:lpstr>
      <vt:lpstr>Verdana</vt:lpstr>
      <vt:lpstr>Wingdings</vt:lpstr>
      <vt:lpstr>Wingdings 2</vt:lpstr>
      <vt:lpstr>Wingdings 3</vt:lpstr>
      <vt:lpstr>Deimos</vt:lpstr>
      <vt:lpstr>Historický vývoj systému péče o ohrožené děti v ČR</vt:lpstr>
      <vt:lpstr>Development of State Childcare in Postwar Czechoslovakia</vt:lpstr>
      <vt:lpstr>Aims and  Presumtptions of State Childcare</vt:lpstr>
      <vt:lpstr>Regulations of Home Admittance</vt:lpstr>
      <vt:lpstr>Dimensions and Criticism</vt:lpstr>
      <vt:lpstr>Reform and Restructuring</vt:lpstr>
      <vt:lpstr>Děkuji vám srdečně za pozornost!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Frank</dc:creator>
  <cp:lastModifiedBy>Moni</cp:lastModifiedBy>
  <cp:revision>49</cp:revision>
  <dcterms:created xsi:type="dcterms:W3CDTF">2015-05-27T14:16:21Z</dcterms:created>
  <dcterms:modified xsi:type="dcterms:W3CDTF">2017-05-19T06:48:37Z</dcterms:modified>
</cp:coreProperties>
</file>